
<file path=[Content_Types].xml><?xml version="1.0" encoding="utf-8"?>
<Types xmlns="http://schemas.openxmlformats.org/package/2006/content-types">
  <Default Extension="flac" ContentType="audio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5" r:id="rId15"/>
    <p:sldId id="270" r:id="rId16"/>
    <p:sldId id="273" r:id="rId17"/>
    <p:sldId id="272" r:id="rId18"/>
    <p:sldId id="274" r:id="rId19"/>
    <p:sldId id="271" r:id="rId20"/>
    <p:sldId id="277" r:id="rId21"/>
    <p:sldId id="280" r:id="rId22"/>
    <p:sldId id="276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7" autoAdjust="0"/>
    <p:restoredTop sz="94660"/>
  </p:normalViewPr>
  <p:slideViewPr>
    <p:cSldViewPr snapToGrid="0">
      <p:cViewPr>
        <p:scale>
          <a:sx n="63" d="100"/>
          <a:sy n="63" d="100"/>
        </p:scale>
        <p:origin x="1473" y="8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85EC5-28D1-44E8-BE97-669DC8BD15C0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7E1AC-022B-4487-8AC4-7FEE8412DA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659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7E1AC-022B-4487-8AC4-7FEE8412DA5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170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7E1AC-022B-4487-8AC4-7FEE8412DA59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9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" y="1386883"/>
            <a:ext cx="11185676" cy="4980051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667" baseline="0"/>
            </a:lvl1pPr>
            <a:lvl2pPr marL="609585" indent="0">
              <a:buFont typeface="Arial" panose="020B0604020202020204" pitchFamily="34" charset="0"/>
              <a:buNone/>
              <a:defRPr sz="3200"/>
            </a:lvl2pPr>
            <a:lvl3pPr marL="1219170" indent="0">
              <a:buFont typeface="Arial" panose="020B0604020202020204" pitchFamily="34" charset="0"/>
              <a:buNone/>
              <a:defRPr sz="2667"/>
            </a:lvl3pPr>
            <a:lvl4pPr marL="1828754" indent="0">
              <a:buFont typeface="Arial" panose="020B0604020202020204" pitchFamily="34" charset="0"/>
              <a:buNone/>
              <a:defRPr sz="2400"/>
            </a:lvl4pPr>
            <a:lvl5pPr marL="2438339" indent="0">
              <a:buFont typeface="Arial" panose="020B0604020202020204" pitchFamily="34" charset="0"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ru-RU" sz="2667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667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08810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151" y="1644953"/>
            <a:ext cx="9560076" cy="454780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33" baseline="0"/>
            </a:lvl1pPr>
            <a:lvl2pPr marL="609585" indent="0">
              <a:buFontTx/>
              <a:buNone/>
              <a:defRPr sz="2133" baseline="0"/>
            </a:lvl2pPr>
            <a:lvl3pPr marL="1219170" indent="0">
              <a:buFontTx/>
              <a:buNone/>
              <a:defRPr sz="2133" baseline="0"/>
            </a:lvl3pPr>
            <a:lvl4pPr marL="1828754" indent="0">
              <a:buFontTx/>
              <a:buNone/>
              <a:defRPr sz="2133" baseline="0"/>
            </a:lvl4pPr>
            <a:lvl5pPr>
              <a:buFontTx/>
              <a:buNone/>
              <a:defRPr sz="2133" baseline="0"/>
            </a:lvl5pPr>
          </a:lstStyle>
          <a:p>
            <a:r>
              <a:rPr lang="ru-RU" sz="2133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133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48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332" y="2389715"/>
            <a:ext cx="4847773" cy="20982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333" y="15766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6895" y="4015315"/>
            <a:ext cx="4847773" cy="2098228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6895" y="32022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76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249137"/>
            <a:ext cx="6144684" cy="5122873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4229" y="1538516"/>
            <a:ext cx="3376991" cy="4567161"/>
          </a:xfrm>
        </p:spPr>
        <p:txBody>
          <a:bodyPr>
            <a:normAutofit/>
          </a:bodyPr>
          <a:lstStyle>
            <a:lvl1pPr marL="0" indent="0" algn="l">
              <a:buNone/>
              <a:defRPr sz="1867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867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304961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" y="1386883"/>
            <a:ext cx="11185676" cy="498005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bg1"/>
                </a:solidFill>
              </a:defRPr>
            </a:lvl1pPr>
            <a:lvl2pPr marL="609585" indent="0">
              <a:buFont typeface="Arial" panose="020B0604020202020204" pitchFamily="34" charset="0"/>
              <a:buNone/>
              <a:defRPr sz="3200"/>
            </a:lvl2pPr>
            <a:lvl3pPr marL="1219170" indent="0">
              <a:buFont typeface="Arial" panose="020B0604020202020204" pitchFamily="34" charset="0"/>
              <a:buNone/>
              <a:defRPr sz="2667"/>
            </a:lvl3pPr>
            <a:lvl4pPr marL="1828754" indent="0">
              <a:buFont typeface="Arial" panose="020B0604020202020204" pitchFamily="34" charset="0"/>
              <a:buNone/>
              <a:defRPr sz="2400"/>
            </a:lvl4pPr>
            <a:lvl5pPr marL="2438339" indent="0">
              <a:buFont typeface="Arial" panose="020B0604020202020204" pitchFamily="34" charset="0"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667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34484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151" y="1644953"/>
            <a:ext cx="9560076" cy="4547808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133" baseline="0"/>
            </a:lvl1pPr>
            <a:lvl2pPr marL="609585" indent="0">
              <a:buFontTx/>
              <a:buNone/>
              <a:defRPr sz="2133" baseline="0"/>
            </a:lvl2pPr>
            <a:lvl3pPr marL="1219170" indent="0">
              <a:buFontTx/>
              <a:buNone/>
              <a:defRPr sz="2133" baseline="0"/>
            </a:lvl3pPr>
            <a:lvl4pPr marL="1828754" indent="0">
              <a:buFontTx/>
              <a:buNone/>
              <a:defRPr sz="2133" baseline="0"/>
            </a:lvl4pPr>
            <a:lvl5pPr>
              <a:buFontTx/>
              <a:buNone/>
              <a:defRPr sz="2133" baseline="0"/>
            </a:lvl5pPr>
          </a:lstStyle>
          <a:p>
            <a:r>
              <a:rPr lang="ru-RU" sz="2133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2133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133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133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133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133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51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332" y="2389715"/>
            <a:ext cx="4847773" cy="20982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333" y="15766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6895" y="4015315"/>
            <a:ext cx="4847773" cy="2098228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6895" y="32022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403550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249137"/>
            <a:ext cx="6144684" cy="5122873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4229" y="1538516"/>
            <a:ext cx="3376991" cy="4567161"/>
          </a:xfrm>
        </p:spPr>
        <p:txBody>
          <a:bodyPr>
            <a:normAutofit/>
          </a:bodyPr>
          <a:lstStyle>
            <a:lvl1pPr marL="0" indent="0" algn="l">
              <a:buNone/>
              <a:defRPr sz="1867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867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24345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6571" y="1257611"/>
            <a:ext cx="7368420" cy="5167381"/>
          </a:xfrm>
        </p:spPr>
        <p:txBody>
          <a:bodyPr>
            <a:normAutofit/>
          </a:bodyPr>
          <a:lstStyle>
            <a:lvl1pPr marL="0" indent="0">
              <a:buNone/>
              <a:defRPr sz="1867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r>
              <a:rPr lang="ru-RU" sz="1867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1257612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" y="3914294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0846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412429"/>
            <a:ext cx="5196115" cy="2312904"/>
          </a:xfrm>
        </p:spPr>
        <p:txBody>
          <a:bodyPr>
            <a:normAutofit/>
          </a:bodyPr>
          <a:lstStyle>
            <a:lvl1pPr marL="0" indent="0">
              <a:buNone/>
              <a:defRPr sz="1867" baseline="0">
                <a:solidFill>
                  <a:schemeClr val="bg1"/>
                </a:solidFill>
              </a:defRPr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3" y="4141116"/>
            <a:ext cx="5196112" cy="2187113"/>
          </a:xfrm>
        </p:spPr>
        <p:txBody>
          <a:bodyPr>
            <a:normAutofit/>
          </a:bodyPr>
          <a:lstStyle>
            <a:lvl1pPr marL="0" indent="0">
              <a:buNone/>
              <a:defRPr sz="1867" baseline="0">
                <a:solidFill>
                  <a:schemeClr val="bg1"/>
                </a:solidFill>
              </a:defRPr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6286" y="1412430"/>
            <a:ext cx="4842935" cy="4915799"/>
          </a:xfrm>
        </p:spPr>
        <p:txBody>
          <a:bodyPr>
            <a:normAutofit/>
          </a:bodyPr>
          <a:lstStyle>
            <a:lvl1pPr marL="0" indent="0">
              <a:buNone/>
              <a:defRPr sz="1867" baseline="0">
                <a:solidFill>
                  <a:schemeClr val="bg1"/>
                </a:solidFill>
              </a:defRPr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29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2" y="3911870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279273" y="3911870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7959739" y="3911870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1" y="4383771"/>
            <a:ext cx="3451844" cy="1860731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76335" y="4399437"/>
            <a:ext cx="3455221" cy="1860731"/>
          </a:xfrm>
        </p:spPr>
        <p:txBody>
          <a:bodyPr>
            <a:noAutofit/>
          </a:bodyPr>
          <a:lstStyle>
            <a:lvl1pPr marL="0" indent="0">
              <a:buNone/>
              <a:defRPr sz="16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7956800" y="4399437"/>
            <a:ext cx="3455221" cy="1860731"/>
          </a:xfrm>
        </p:spPr>
        <p:txBody>
          <a:bodyPr>
            <a:noAutofit/>
          </a:bodyPr>
          <a:lstStyle>
            <a:lvl1pPr marL="0" indent="0">
              <a:buNone/>
              <a:defRPr sz="16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5442" y="1259285"/>
            <a:ext cx="3436001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556" y="1259284"/>
            <a:ext cx="3436001" cy="2510697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74254" y="1259285"/>
            <a:ext cx="3436001" cy="2510697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177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615925"/>
            <a:ext cx="9956800" cy="4596191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67" baseline="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ru-RU" sz="3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32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6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6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6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6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1911603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44191" y="1265773"/>
            <a:ext cx="3860800" cy="5194299"/>
          </a:xfrm>
        </p:spPr>
        <p:txBody>
          <a:bodyPr>
            <a:normAutofit/>
          </a:bodyPr>
          <a:lstStyle>
            <a:lvl1pPr marL="0" indent="0">
              <a:buNone/>
              <a:defRPr sz="1867" b="0" i="0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1265773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6895" y="1265772"/>
            <a:ext cx="3376992" cy="2510697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26895" y="3949376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99" y="3949376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8143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284530"/>
            <a:ext cx="3376992" cy="2510697"/>
          </a:xfrm>
        </p:spPr>
        <p:txBody>
          <a:bodyPr>
            <a:normAutofit/>
          </a:bodyPr>
          <a:lstStyle>
            <a:lvl1pPr marL="0" indent="0">
              <a:buNone/>
              <a:defRPr sz="2400" b="1" i="0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26895" y="1284530"/>
            <a:ext cx="3376992" cy="2510697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44188" y="1289238"/>
            <a:ext cx="3376992" cy="2510697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44188" y="3938724"/>
            <a:ext cx="3376992" cy="2510697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26895" y="3947086"/>
            <a:ext cx="3376992" cy="2510697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" y="3947086"/>
            <a:ext cx="3376992" cy="2510697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49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2" y="3156861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9" y="3156861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5" y="3156861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5401" y="1270143"/>
            <a:ext cx="3452284" cy="1739059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67758" y="1270143"/>
            <a:ext cx="3452284" cy="1739059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19719" y="1270143"/>
            <a:ext cx="3452284" cy="1739059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3803" y="5708529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71961" y="5708529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8477" y="5708529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09602" y="3821811"/>
            <a:ext cx="3452284" cy="1739059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71959" y="3821811"/>
            <a:ext cx="3452284" cy="1739059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123921" y="3821811"/>
            <a:ext cx="3452284" cy="1739059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236695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AFD927-DD31-483C-4A9A-3BEFC2A07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DA5F73-7CE0-A462-0610-CAFD7FFEA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C4ED3A-26B8-D928-008F-283D8CFA3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E94E7-BF24-49A0-A91C-E0F134918E6C}" type="datetimeFigureOut">
              <a:rPr lang="ru-RU" smtClean="0"/>
              <a:t>20.06.2025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6A88EE-B1C8-FEBD-9FDB-11BB4480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E3EB43-92E9-463C-0535-545315DC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1F8F-0D8F-46B5-B53A-3BA967C58D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07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332" y="2389715"/>
            <a:ext cx="4847773" cy="209822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333" y="15766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6895" y="4015315"/>
            <a:ext cx="4847773" cy="2098228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6895" y="32022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1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249137"/>
            <a:ext cx="6144684" cy="5122873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408580"/>
            <a:ext cx="8389257" cy="703045"/>
          </a:xfrm>
        </p:spPr>
        <p:txBody>
          <a:bodyPr>
            <a:normAutofit/>
          </a:bodyPr>
          <a:lstStyle>
            <a:lvl1pPr>
              <a:defRPr sz="4267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4229" y="1538516"/>
            <a:ext cx="3376991" cy="4567161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r>
              <a:rPr lang="ru-RU" sz="1867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3000361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" y="1386883"/>
            <a:ext cx="11185676" cy="498005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bg1"/>
                </a:solidFill>
              </a:defRPr>
            </a:lvl1pPr>
            <a:lvl2pPr marL="609585" indent="0">
              <a:buFont typeface="Arial" panose="020B0604020202020204" pitchFamily="34" charset="0"/>
              <a:buNone/>
              <a:defRPr sz="3200"/>
            </a:lvl2pPr>
            <a:lvl3pPr marL="1219170" indent="0">
              <a:buFont typeface="Arial" panose="020B0604020202020204" pitchFamily="34" charset="0"/>
              <a:buNone/>
              <a:defRPr sz="2667"/>
            </a:lvl3pPr>
            <a:lvl4pPr marL="1828754" indent="0">
              <a:buFont typeface="Arial" panose="020B0604020202020204" pitchFamily="34" charset="0"/>
              <a:buNone/>
              <a:defRPr sz="2400"/>
            </a:lvl4pPr>
            <a:lvl5pPr marL="2438339" indent="0">
              <a:buFont typeface="Arial" panose="020B0604020202020204" pitchFamily="34" charset="0"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667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48052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151" y="1644953"/>
            <a:ext cx="9560076" cy="454780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33" baseline="0"/>
            </a:lvl1pPr>
            <a:lvl2pPr marL="609585" indent="0">
              <a:buFontTx/>
              <a:buNone/>
              <a:defRPr sz="2133" baseline="0"/>
            </a:lvl2pPr>
            <a:lvl3pPr marL="1219170" indent="0">
              <a:buFontTx/>
              <a:buNone/>
              <a:defRPr sz="2133" baseline="0"/>
            </a:lvl3pPr>
            <a:lvl4pPr marL="1828754" indent="0">
              <a:buFontTx/>
              <a:buNone/>
              <a:defRPr sz="2133" baseline="0"/>
            </a:lvl4pPr>
            <a:lvl5pPr>
              <a:buFontTx/>
              <a:buNone/>
              <a:defRPr sz="2133" baseline="0"/>
            </a:lvl5pPr>
          </a:lstStyle>
          <a:p>
            <a:r>
              <a:rPr lang="ru-RU" sz="2133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133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46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7332" y="2389715"/>
            <a:ext cx="4847773" cy="20982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333" y="15766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6895" y="4015315"/>
            <a:ext cx="4847773" cy="2098228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6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6895" y="3202213"/>
            <a:ext cx="3947884" cy="793447"/>
          </a:xfrm>
        </p:spPr>
        <p:txBody>
          <a:bodyPr>
            <a:normAutofit/>
          </a:bodyPr>
          <a:lstStyle>
            <a:lvl1pPr marL="0" indent="0">
              <a:buNone/>
              <a:defRPr sz="2133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4579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249137"/>
            <a:ext cx="6144684" cy="5122873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4229" y="1538516"/>
            <a:ext cx="3376991" cy="4567161"/>
          </a:xfrm>
        </p:spPr>
        <p:txBody>
          <a:bodyPr>
            <a:normAutofit/>
          </a:bodyPr>
          <a:lstStyle>
            <a:lvl1pPr marL="0" indent="0" algn="l">
              <a:buNone/>
              <a:defRPr sz="1867" baseline="0"/>
            </a:lvl1pPr>
            <a:lvl2pPr marL="609585" indent="0">
              <a:buNone/>
              <a:defRPr sz="1867" baseline="0"/>
            </a:lvl2pPr>
            <a:lvl3pPr marL="1219170" indent="0">
              <a:buNone/>
              <a:defRPr sz="1867" baseline="0"/>
            </a:lvl3pPr>
            <a:lvl4pPr marL="1828754" indent="0">
              <a:buNone/>
              <a:defRPr sz="1867" baseline="0"/>
            </a:lvl4pPr>
            <a:lvl5pPr marL="2438339" indent="0">
              <a:buFont typeface="Arial" panose="020B0604020202020204" pitchFamily="34" charset="0"/>
              <a:buNone/>
              <a:defRPr sz="1867" baseline="0"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867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867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67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67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704664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08580"/>
            <a:ext cx="9099176" cy="703045"/>
          </a:xfrm>
        </p:spPr>
        <p:txBody>
          <a:bodyPr>
            <a:normAutofit/>
          </a:bodyPr>
          <a:lstStyle>
            <a:lvl1pPr>
              <a:defRPr sz="4267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" y="1386883"/>
            <a:ext cx="11185676" cy="498005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bg1"/>
                </a:solidFill>
              </a:defRPr>
            </a:lvl1pPr>
            <a:lvl2pPr marL="609585" indent="0">
              <a:buFont typeface="Arial" panose="020B0604020202020204" pitchFamily="34" charset="0"/>
              <a:buNone/>
              <a:defRPr sz="3200"/>
            </a:lvl2pPr>
            <a:lvl3pPr marL="1219170" indent="0">
              <a:buFont typeface="Arial" panose="020B0604020202020204" pitchFamily="34" charset="0"/>
              <a:buNone/>
              <a:defRPr sz="2667"/>
            </a:lvl3pPr>
            <a:lvl4pPr marL="1828754" indent="0">
              <a:buFont typeface="Arial" panose="020B0604020202020204" pitchFamily="34" charset="0"/>
              <a:buNone/>
              <a:defRPr sz="2400"/>
            </a:lvl4pPr>
            <a:lvl5pPr marL="2438339" indent="0">
              <a:buFont typeface="Arial" panose="020B0604020202020204" pitchFamily="34" charset="0"/>
              <a:buNone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667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61897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08579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95884"/>
            <a:ext cx="109728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153401" y="55121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/>
        </p:nvSpPr>
        <p:spPr>
          <a:xfrm>
            <a:off x="-1153401" y="55121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26405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609585" rtl="0" eaLnBrk="1" latinLnBrk="0" hangingPunct="1">
        <a:spcBef>
          <a:spcPct val="0"/>
        </a:spcBef>
        <a:buNone/>
        <a:defRPr sz="48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667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990575" indent="-380990" algn="l" defTabSz="6095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523962" indent="-304792" algn="l" defTabSz="6095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2133547" indent="-304792" algn="l" defTabSz="6095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2438339" indent="0" algn="l" defTabSz="609585" rtl="0" eaLnBrk="1" latinLnBrk="0" hangingPunct="1">
        <a:spcBef>
          <a:spcPct val="20000"/>
        </a:spcBef>
        <a:buFont typeface="Arial" panose="020B0604020202020204" pitchFamily="34" charset="0"/>
        <a:buNone/>
        <a:defRPr sz="2133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openslr.org/12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flac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flac"/><Relationship Id="rId1" Type="http://schemas.microsoft.com/office/2007/relationships/media" Target="../media/media1.flac"/><Relationship Id="rId6" Type="http://schemas.openxmlformats.org/officeDocument/2006/relationships/audio" Target="../media/media3.flac"/><Relationship Id="rId5" Type="http://schemas.microsoft.com/office/2007/relationships/media" Target="../media/media3.flac"/><Relationship Id="rId4" Type="http://schemas.openxmlformats.org/officeDocument/2006/relationships/audio" Target="../media/media2.flac"/><Relationship Id="rId9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633D2-B0B7-A7C7-5145-6D94E777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849" y="3077477"/>
            <a:ext cx="9099176" cy="703045"/>
          </a:xfrm>
        </p:spPr>
        <p:txBody>
          <a:bodyPr>
            <a:noAutofit/>
          </a:bodyPr>
          <a:lstStyle/>
          <a:p>
            <a:pPr algn="ctr"/>
            <a:r>
              <a:rPr lang="ru-RU" sz="2800" i="0" dirty="0">
                <a:solidFill>
                  <a:srgbClr val="404040"/>
                </a:solidFill>
                <a:effectLst/>
                <a:latin typeface="DeepSeek-CJK-patch"/>
                <a:cs typeface="DecoType Thuluth" panose="02010000000000000000" pitchFamily="2" charset="-78"/>
              </a:rPr>
              <a:t>Применение методов искусственного интеллекта для жанровой классификации литературы на основе мультимодальных данных.</a:t>
            </a:r>
            <a:endParaRPr lang="ru-RU" sz="2800" dirty="0">
              <a:latin typeface="DeepSeek-CJK-patch"/>
              <a:cs typeface="DecoType Thuluth" panose="02010000000000000000" pitchFamily="2" charset="-78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93B264A4-1ECE-55CA-BA53-81098F7E1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5279923"/>
            <a:ext cx="11185676" cy="1087011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2000" dirty="0">
                <a:latin typeface="DeepSeek-CJK-patch"/>
              </a:rPr>
              <a:t>Васильева Д.М.</a:t>
            </a:r>
          </a:p>
          <a:p>
            <a:pPr algn="r"/>
            <a:r>
              <a:rPr lang="ru-RU" sz="2000" dirty="0" err="1">
                <a:latin typeface="DeepSeek-CJK-patch"/>
              </a:rPr>
              <a:t>Крицин</a:t>
            </a:r>
            <a:r>
              <a:rPr lang="ru-RU" sz="2000" dirty="0">
                <a:latin typeface="DeepSeek-CJK-patch"/>
              </a:rPr>
              <a:t> Д.Д.</a:t>
            </a:r>
          </a:p>
          <a:p>
            <a:pPr algn="r"/>
            <a:r>
              <a:rPr lang="ru-RU" sz="2000" dirty="0">
                <a:latin typeface="DeepSeek-CJK-patch"/>
              </a:rPr>
              <a:t>Мамедов В.В.</a:t>
            </a:r>
          </a:p>
        </p:txBody>
      </p:sp>
    </p:spTree>
    <p:extLst>
      <p:ext uri="{BB962C8B-B14F-4D97-AF65-F5344CB8AC3E}">
        <p14:creationId xmlns:p14="http://schemas.microsoft.com/office/powerpoint/2010/main" val="113407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5701C-033D-C7FD-AE2E-E13EB6FF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C8BD4-9E18-78C8-C9AE-3DE672AE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100" b="1" dirty="0">
                <a:latin typeface="DeepSeek-CJK-patch"/>
              </a:rPr>
              <a:t>Семантика (</a:t>
            </a:r>
            <a:r>
              <a:rPr lang="en-US" sz="3100" b="1" dirty="0">
                <a:latin typeface="DeepSeek-CJK-patch"/>
              </a:rPr>
              <a:t>NER)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8317D8E-F5DB-9C68-8859-AB0D82A8A19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09600" y="1848248"/>
            <a:ext cx="821583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Уровень разметки: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</a:t>
            </a:r>
            <a:r>
              <a:rPr lang="ru-RU" altLang="ru-RU" sz="1800" dirty="0">
                <a:latin typeface="DeepSeek-CJK-patch"/>
              </a:rPr>
              <a:t>и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менованные сущности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Тип: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семантика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Модальность: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</a:t>
            </a:r>
            <a:r>
              <a:rPr lang="ru-RU" altLang="ru-RU" sz="1800" dirty="0">
                <a:latin typeface="DeepSeek-CJK-patch"/>
              </a:rPr>
              <a:t>т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екст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Формат: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TSV / RDF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Инструменты: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Webanno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Требования:</a:t>
            </a:r>
            <a:endParaRPr lang="en-US" altLang="ru-RU" sz="1800" dirty="0"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Категории: PERSON, LOCATION, ORGANIZATION и т.д.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Привязка к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token_id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sent_id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800" dirty="0">
              <a:latin typeface="DeepSeek-CJK-patch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Согласованность: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использование фиксированного перечня NER-категорий; пересечения сущностей запрещены; многословные сущности размечаются как единое целое</a:t>
            </a:r>
          </a:p>
        </p:txBody>
      </p:sp>
    </p:spTree>
    <p:extLst>
      <p:ext uri="{BB962C8B-B14F-4D97-AF65-F5344CB8AC3E}">
        <p14:creationId xmlns:p14="http://schemas.microsoft.com/office/powerpoint/2010/main" val="1248424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7BB8-B7A7-9367-5F3C-E1CE69F8F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585D2-92F3-9FAD-2112-0677E67F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100" b="1" dirty="0">
                <a:latin typeface="DeepSeek-CJK-patch"/>
              </a:rPr>
              <a:t>Атмосферная лексика</a:t>
            </a:r>
            <a:endParaRPr lang="en-US" sz="3100" b="1" dirty="0">
              <a:latin typeface="DeepSeek-CJK-patch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22D43B-2EBF-B7BF-1B00-6DF9A21AF2D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09601" y="1709750"/>
            <a:ext cx="950779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Уровень разметки: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</a:t>
            </a:r>
            <a:r>
              <a:rPr lang="ru-RU" altLang="ru-RU" sz="1800" dirty="0">
                <a:latin typeface="DeepSeek-CJK-patch"/>
              </a:rPr>
              <a:t>ж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анрово-маркированные слова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Тип: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атмосферная лексика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Модальность: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текст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Формат: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TSV / JSON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Инструменты: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Webanno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Требования:</a:t>
            </a:r>
            <a:endParaRPr lang="en-US" altLang="ru-RU" sz="1800" dirty="0"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Выделение слов, отражающих атмосферу (ужас, романтика и т.п.)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Привязка к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token_id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sent_id</a:t>
            </a:r>
            <a:endParaRPr lang="en-US" altLang="ru-RU" sz="1800" dirty="0"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Возможность использования жанровых словарей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ru-RU" sz="1800" dirty="0">
              <a:latin typeface="DeepSeek-CJK-patch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sz="1800" b="1" dirty="0">
                <a:latin typeface="DeepSeek-CJK-patch"/>
              </a:rPr>
              <a:t>Согласованность:</a:t>
            </a:r>
            <a:r>
              <a:rPr lang="ru-RU" sz="1800" dirty="0">
                <a:latin typeface="DeepSeek-CJK-patch"/>
              </a:rPr>
              <a:t> аннотация проводится по утверждённому словарю; каждому слову — не более одной атмосферы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8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E8F7-AB60-002C-D33D-F253CFE4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A082C-CEAC-EA0D-5D34-2EB92801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100" b="1" dirty="0">
                <a:latin typeface="DeepSeek-CJK-patch"/>
              </a:rPr>
              <a:t>Эмоциональная разметка речи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4BBCA5B-7154-5EAE-DAF7-6A944B8BF8F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09600" y="1488150"/>
            <a:ext cx="8900160" cy="441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>
                <a:latin typeface="DeepSeek-CJK-patch"/>
                <a:cs typeface="DecoType Naskh" panose="02010400000000000000" pitchFamily="2" charset="-78"/>
              </a:rPr>
              <a:t>Оценка настроения по звуку: спокойно, напряжённо, тревожно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  <a:cs typeface="DecoType Naskh" panose="02010400000000000000" pitchFamily="2" charset="-78"/>
              </a:rPr>
              <a:t>Модальность: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  <a:cs typeface="DecoType Naskh" panose="02010400000000000000" pitchFamily="2" charset="-78"/>
              </a:rPr>
              <a:t> </a:t>
            </a:r>
            <a:r>
              <a:rPr lang="ru-RU" altLang="ru-RU" sz="1800" dirty="0">
                <a:latin typeface="DeepSeek-CJK-patch"/>
                <a:cs typeface="DecoType Naskh" panose="02010400000000000000" pitchFamily="2" charset="-78"/>
              </a:rPr>
              <a:t>аудио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  <a:cs typeface="DecoType Naskh" panose="02010400000000000000" pitchFamily="2" charset="-78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  <a:cs typeface="DecoType Naskh" panose="02010400000000000000" pitchFamily="2" charset="-78"/>
              </a:rPr>
              <a:t>Формат: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  <a:cs typeface="DecoType Naskh" panose="02010400000000000000" pitchFamily="2" charset="-78"/>
              </a:rPr>
              <a:t> </a:t>
            </a:r>
            <a:r>
              <a:rPr lang="ru-RU" sz="1800" dirty="0">
                <a:effectLst/>
                <a:latin typeface="DeepSeek-CJK-patch"/>
                <a:ea typeface="Calibri" panose="020F0502020204030204" pitchFamily="34" charset="0"/>
                <a:cs typeface="DecoType Naskh" panose="02010400000000000000" pitchFamily="2" charset="-78"/>
              </a:rPr>
              <a:t>CSV / JSON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  <a:cs typeface="DecoType Naskh" panose="02010400000000000000" pitchFamily="2" charset="-78"/>
            </a:endParaRPr>
          </a:p>
          <a:p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  <a:cs typeface="DecoType Naskh" panose="02010400000000000000" pitchFamily="2" charset="-78"/>
              </a:rPr>
              <a:t>Инструменты: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  <a:cs typeface="DecoType Naskh" panose="02010400000000000000" pitchFamily="2" charset="-78"/>
              </a:rPr>
              <a:t> </a:t>
            </a:r>
            <a:r>
              <a:rPr lang="en-US" sz="1800" dirty="0" err="1">
                <a:latin typeface="DeepSeek-CJK-patch"/>
                <a:cs typeface="DecoType Naskh" panose="02010400000000000000" pitchFamily="2" charset="-78"/>
              </a:rPr>
              <a:t>Praat</a:t>
            </a:r>
            <a:r>
              <a:rPr lang="en-US" sz="1800" dirty="0">
                <a:latin typeface="DeepSeek-CJK-patch"/>
                <a:cs typeface="DecoType Naskh" panose="02010400000000000000" pitchFamily="2" charset="-78"/>
              </a:rPr>
              <a:t>, ELAN, </a:t>
            </a:r>
            <a:r>
              <a:rPr lang="en-US" sz="1800" dirty="0" err="1">
                <a:latin typeface="DeepSeek-CJK-patch"/>
                <a:cs typeface="DecoType Naskh" panose="02010400000000000000" pitchFamily="2" charset="-78"/>
              </a:rPr>
              <a:t>openSMILE</a:t>
            </a:r>
            <a:endParaRPr lang="ru-RU" sz="1800" dirty="0">
              <a:latin typeface="DeepSeek-CJK-patch"/>
              <a:cs typeface="DecoType Naskh" panose="02010400000000000000" pitchFamily="2" charset="-78"/>
            </a:endParaRPr>
          </a:p>
          <a:p>
            <a:endParaRPr lang="ru-RU" sz="1800" dirty="0">
              <a:latin typeface="DeepSeek-CJK-patch"/>
              <a:cs typeface="DecoType Naskh" panose="02010400000000000000" pitchFamily="2" charset="-78"/>
            </a:endParaRPr>
          </a:p>
          <a:p>
            <a:r>
              <a:rPr lang="ru-RU" sz="1800" b="1" dirty="0">
                <a:latin typeface="DeepSeek-CJK-patch"/>
                <a:cs typeface="DecoType Naskh" panose="02010400000000000000" pitchFamily="2" charset="-78"/>
              </a:rPr>
              <a:t>Требования:</a:t>
            </a:r>
            <a:endParaRPr lang="en-US" sz="1800" b="1" dirty="0">
              <a:latin typeface="DeepSeek-CJK-patch"/>
              <a:cs typeface="DecoType Naskh" panose="02010400000000000000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latin typeface="DeepSeek-CJK-patch"/>
                <a:ea typeface="Calibri" panose="020F0502020204030204" pitchFamily="34" charset="0"/>
                <a:cs typeface="Times New Roman" panose="02020603050405020304" pitchFamily="18" charset="0"/>
              </a:rPr>
              <a:t>Разметка интонации, настроения и эмоций по сегментам аудио</a:t>
            </a:r>
            <a:endParaRPr lang="en-US" sz="1800" kern="100" dirty="0">
              <a:latin typeface="DeepSeek-CJK-patch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kern="100" dirty="0">
                <a:effectLst/>
                <a:latin typeface="DeepSeek-CJK-patch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категорий (например: </a:t>
            </a:r>
            <a:r>
              <a:rPr lang="ru-RU" sz="1800" kern="100" dirty="0">
                <a:effectLst/>
                <a:latin typeface="DeepSeek-CJK-patch"/>
                <a:ea typeface="Calibri" panose="020F0502020204030204" pitchFamily="34" charset="0"/>
                <a:cs typeface="DecoType Naskh" panose="02010400000000000000" pitchFamily="2" charset="-78"/>
              </a:rPr>
              <a:t>радость</a:t>
            </a:r>
            <a:r>
              <a:rPr lang="ru-RU" sz="1800" kern="100" dirty="0">
                <a:effectLst/>
                <a:latin typeface="DeepSeek-CJK-patch"/>
                <a:ea typeface="Calibri" panose="020F0502020204030204" pitchFamily="34" charset="0"/>
                <a:cs typeface="Times New Roman" panose="02020603050405020304" pitchFamily="18" charset="0"/>
              </a:rPr>
              <a:t>, напряжение, нейтрально)</a:t>
            </a:r>
            <a:endParaRPr lang="en-US" sz="1800" kern="100" dirty="0">
              <a:latin typeface="DeepSeek-CJK-patch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DeepSeek-CJK-patch"/>
                <a:cs typeface="DecoType Naskh" panose="02010400000000000000" pitchFamily="2" charset="-78"/>
              </a:rPr>
              <a:t>Привязка к </a:t>
            </a:r>
            <a:r>
              <a:rPr lang="ru-RU" sz="1800" kern="100" dirty="0" err="1">
                <a:effectLst/>
                <a:latin typeface="DeepSeek-CJK-patch"/>
                <a:ea typeface="Calibri" panose="020F0502020204030204" pitchFamily="34" charset="0"/>
                <a:cs typeface="DecoType Naskh" panose="02010400000000000000" pitchFamily="2" charset="-78"/>
              </a:rPr>
              <a:t>dictor_id</a:t>
            </a:r>
            <a:r>
              <a:rPr lang="ru-RU" sz="1800" kern="100" dirty="0">
                <a:effectLst/>
                <a:latin typeface="DeepSeek-CJK-patch"/>
                <a:ea typeface="Calibri" panose="020F0502020204030204" pitchFamily="34" charset="0"/>
                <a:cs typeface="DecoType Naskh" panose="02010400000000000000" pitchFamily="2" charset="-78"/>
              </a:rPr>
              <a:t>, </a:t>
            </a:r>
            <a:r>
              <a:rPr lang="ru-RU" sz="1800" kern="100" dirty="0" err="1">
                <a:effectLst/>
                <a:latin typeface="DeepSeek-CJK-patch"/>
                <a:ea typeface="Calibri" panose="020F0502020204030204" pitchFamily="34" charset="0"/>
                <a:cs typeface="DecoType Naskh" panose="02010400000000000000" pitchFamily="2" charset="-78"/>
              </a:rPr>
              <a:t>sent_id</a:t>
            </a:r>
            <a:endParaRPr lang="en-US" sz="1800" kern="100" dirty="0">
              <a:effectLst/>
              <a:latin typeface="DeepSeek-CJK-patch"/>
              <a:ea typeface="Calibri" panose="020F0502020204030204" pitchFamily="34" charset="0"/>
              <a:cs typeface="DecoType Naskh" panose="02010400000000000000" pitchFamily="2" charset="-78"/>
            </a:endParaRPr>
          </a:p>
          <a:p>
            <a:endParaRPr lang="en-US" sz="1800" kern="100" dirty="0">
              <a:latin typeface="DeepSeek-CJK-patch"/>
              <a:ea typeface="Calibri" panose="020F0502020204030204" pitchFamily="34" charset="0"/>
              <a:cs typeface="DecoType Naskh" panose="02010400000000000000" pitchFamily="2" charset="-78"/>
            </a:endParaRPr>
          </a:p>
          <a:p>
            <a:r>
              <a:rPr lang="ru-RU" sz="1800" b="1" dirty="0">
                <a:latin typeface="DeepSeek-CJK-patch"/>
                <a:cs typeface="DecoType Naskh" panose="02010400000000000000" pitchFamily="2" charset="-78"/>
              </a:rPr>
              <a:t>Согласованность: </a:t>
            </a:r>
            <a:r>
              <a:rPr lang="ru-RU" sz="1800" dirty="0">
                <a:latin typeface="DeepSeek-CJK-patch"/>
                <a:cs typeface="DecoType Naskh" panose="02010400000000000000" pitchFamily="2" charset="-78"/>
              </a:rPr>
              <a:t>используются только предопределённые метки эмоций; длина сегмента должна соответствовать речевой единице (</a:t>
            </a:r>
            <a:r>
              <a:rPr lang="ru-RU" sz="1800" dirty="0" err="1">
                <a:latin typeface="DeepSeek-CJK-patch"/>
                <a:cs typeface="DecoType Naskh" panose="02010400000000000000" pitchFamily="2" charset="-78"/>
              </a:rPr>
              <a:t>sent_id</a:t>
            </a:r>
            <a:r>
              <a:rPr lang="ru-RU" sz="1800" dirty="0">
                <a:latin typeface="DeepSeek-CJK-patch"/>
                <a:cs typeface="DecoType Naskh" panose="02010400000000000000" pitchFamily="2" charset="-78"/>
              </a:rPr>
              <a:t>) или выделенному интервалу</a:t>
            </a:r>
            <a:endParaRPr lang="en-US" sz="1800" dirty="0">
              <a:latin typeface="DeepSeek-CJK-patch"/>
              <a:cs typeface="DecoType Naskh" panose="02010400000000000000" pitchFamily="2" charset="-7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22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E8605-CBDE-3A6E-7BA4-0BDC165EE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BDDA27-D1EF-F58B-A835-3351BF75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100" b="1" dirty="0">
                <a:latin typeface="DeepSeek-CJK-patch"/>
              </a:rPr>
              <a:t>Визуальный уровень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8A98DE1-F8BC-7D4E-AA26-848F36A9BB3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09600" y="1709750"/>
            <a:ext cx="922462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Уровень разметки: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Иллюстрации или обложки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Тип: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Визуальные признаки (сцены, стиль)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Модальность: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Изображение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Формат: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JPEG / PNG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Инструменты: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CVAT,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LabelStudio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Требования:</a:t>
            </a:r>
            <a:endParaRPr lang="en-US" altLang="ru-RU" sz="1800" dirty="0"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Приоритет — иллюстрации; обложки — при отсутствии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Привязка к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book_id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image_id</a:t>
            </a:r>
            <a:endParaRPr lang="en-US" altLang="ru-RU" sz="1800" dirty="0"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Разметка объектов, персонажей, атмосферы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1800" dirty="0">
                <a:latin typeface="DeepSeek-CJK-patch"/>
              </a:rPr>
              <a:t>Стиль изображения (гравюра, акварель, реализм и др.)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Согласованность: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аннотация по стандартной форме; при отсутствии признаков поле заполняется как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none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или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неопределено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14725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CC05A-5039-58A1-4107-01E695F77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AA8F68-16F2-8003-6CD1-B82A32E24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849" y="3077477"/>
            <a:ext cx="9099176" cy="703045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latin typeface="DeepSeek-CJK-patch"/>
              </a:rPr>
              <a:t>Примеры разметок</a:t>
            </a:r>
            <a:endParaRPr lang="ru-RU" sz="2400" dirty="0">
              <a:latin typeface="DeepSeek-CJK-patch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9E583365-77EC-7F00-6248-8A3CB5996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5279923"/>
            <a:ext cx="11185676" cy="1087011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2000" dirty="0">
                <a:latin typeface="DeepSeek-CJK-patch"/>
              </a:rPr>
              <a:t>Васильева Д.М.</a:t>
            </a:r>
          </a:p>
          <a:p>
            <a:pPr algn="r"/>
            <a:r>
              <a:rPr lang="ru-RU" sz="2000" dirty="0" err="1">
                <a:latin typeface="DeepSeek-CJK-patch"/>
              </a:rPr>
              <a:t>Крицин</a:t>
            </a:r>
            <a:r>
              <a:rPr lang="ru-RU" sz="2000" dirty="0">
                <a:latin typeface="DeepSeek-CJK-patch"/>
              </a:rPr>
              <a:t> Д.Д.</a:t>
            </a:r>
          </a:p>
          <a:p>
            <a:pPr algn="r"/>
            <a:r>
              <a:rPr lang="ru-RU" sz="2000" dirty="0">
                <a:latin typeface="DeepSeek-CJK-patch"/>
              </a:rPr>
              <a:t>Мамедов В.В.</a:t>
            </a:r>
          </a:p>
        </p:txBody>
      </p:sp>
    </p:spTree>
    <p:extLst>
      <p:ext uri="{BB962C8B-B14F-4D97-AF65-F5344CB8AC3E}">
        <p14:creationId xmlns:p14="http://schemas.microsoft.com/office/powerpoint/2010/main" val="98821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DB431-20F8-78D9-EE5E-B5D53BA28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AF31F-6F13-4C3E-AC5D-FD0DF9E9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100" b="1" dirty="0">
                <a:latin typeface="DeepSeek-CJK-patch"/>
              </a:rPr>
              <a:t>Пример разметки (текстовые данные)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4217076-D6D0-3CEE-CA64-5F4CE48132C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22069982"/>
              </p:ext>
            </p:extLst>
          </p:nvPr>
        </p:nvGraphicFramePr>
        <p:xfrm>
          <a:off x="423429" y="1720764"/>
          <a:ext cx="596818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8044">
                  <a:extLst>
                    <a:ext uri="{9D8B030D-6E8A-4147-A177-3AD203B41FA5}">
                      <a16:colId xmlns:a16="http://schemas.microsoft.com/office/drawing/2014/main" val="2719083052"/>
                    </a:ext>
                  </a:extLst>
                </a:gridCol>
                <a:gridCol w="831809">
                  <a:extLst>
                    <a:ext uri="{9D8B030D-6E8A-4147-A177-3AD203B41FA5}">
                      <a16:colId xmlns:a16="http://schemas.microsoft.com/office/drawing/2014/main" val="862397906"/>
                    </a:ext>
                  </a:extLst>
                </a:gridCol>
                <a:gridCol w="843608">
                  <a:extLst>
                    <a:ext uri="{9D8B030D-6E8A-4147-A177-3AD203B41FA5}">
                      <a16:colId xmlns:a16="http://schemas.microsoft.com/office/drawing/2014/main" val="270898242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3963227326"/>
                    </a:ext>
                  </a:extLst>
                </a:gridCol>
                <a:gridCol w="1262462">
                  <a:extLst>
                    <a:ext uri="{9D8B030D-6E8A-4147-A177-3AD203B41FA5}">
                      <a16:colId xmlns:a16="http://schemas.microsoft.com/office/drawing/2014/main" val="2465744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READER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BOOK 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PROJECT TITLE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GENRE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69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446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62</a:t>
                      </a:r>
                      <a:endParaRPr lang="ru-RU" sz="1400" b="0" dirty="0">
                        <a:solidFill>
                          <a:schemeClr val="tx1"/>
                        </a:solidFill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Chapter 03,Princess of Mars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Fantasy / Sci-Fi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67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rgbClr val="00B05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00B05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302</a:t>
                      </a:r>
                      <a:endParaRPr lang="ru-RU" sz="1400" b="0" kern="1200" dirty="0">
                        <a:solidFill>
                          <a:srgbClr val="00B050"/>
                        </a:solidFill>
                        <a:effectLst/>
                        <a:latin typeface="Golos Text" panose="020B0503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62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Chapter 06,Princess of Mars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Fantasy / Sci-Fi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5079827"/>
                  </a:ext>
                </a:extLst>
              </a:tr>
            </a:tbl>
          </a:graphicData>
        </a:graphic>
      </p:graphicFrame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116CE9E-B88D-F031-4715-5BB578259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045680"/>
              </p:ext>
            </p:extLst>
          </p:nvPr>
        </p:nvGraphicFramePr>
        <p:xfrm>
          <a:off x="475225" y="3061060"/>
          <a:ext cx="11241550" cy="314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899">
                  <a:extLst>
                    <a:ext uri="{9D8B030D-6E8A-4147-A177-3AD203B41FA5}">
                      <a16:colId xmlns:a16="http://schemas.microsoft.com/office/drawing/2014/main" val="3029398324"/>
                    </a:ext>
                  </a:extLst>
                </a:gridCol>
                <a:gridCol w="825910">
                  <a:extLst>
                    <a:ext uri="{9D8B030D-6E8A-4147-A177-3AD203B41FA5}">
                      <a16:colId xmlns:a16="http://schemas.microsoft.com/office/drawing/2014/main" val="4040840821"/>
                    </a:ext>
                  </a:extLst>
                </a:gridCol>
                <a:gridCol w="955695">
                  <a:extLst>
                    <a:ext uri="{9D8B030D-6E8A-4147-A177-3AD203B41FA5}">
                      <a16:colId xmlns:a16="http://schemas.microsoft.com/office/drawing/2014/main" val="3714721753"/>
                    </a:ext>
                  </a:extLst>
                </a:gridCol>
                <a:gridCol w="654173">
                  <a:extLst>
                    <a:ext uri="{9D8B030D-6E8A-4147-A177-3AD203B41FA5}">
                      <a16:colId xmlns:a16="http://schemas.microsoft.com/office/drawing/2014/main" val="819995105"/>
                    </a:ext>
                  </a:extLst>
                </a:gridCol>
                <a:gridCol w="1876651">
                  <a:extLst>
                    <a:ext uri="{9D8B030D-6E8A-4147-A177-3AD203B41FA5}">
                      <a16:colId xmlns:a16="http://schemas.microsoft.com/office/drawing/2014/main" val="3464402074"/>
                    </a:ext>
                  </a:extLst>
                </a:gridCol>
                <a:gridCol w="1993326">
                  <a:extLst>
                    <a:ext uri="{9D8B030D-6E8A-4147-A177-3AD203B41FA5}">
                      <a16:colId xmlns:a16="http://schemas.microsoft.com/office/drawing/2014/main" val="1197583305"/>
                    </a:ext>
                  </a:extLst>
                </a:gridCol>
                <a:gridCol w="896702">
                  <a:extLst>
                    <a:ext uri="{9D8B030D-6E8A-4147-A177-3AD203B41FA5}">
                      <a16:colId xmlns:a16="http://schemas.microsoft.com/office/drawing/2014/main" val="551820458"/>
                    </a:ext>
                  </a:extLst>
                </a:gridCol>
                <a:gridCol w="1563329">
                  <a:extLst>
                    <a:ext uri="{9D8B030D-6E8A-4147-A177-3AD203B41FA5}">
                      <a16:colId xmlns:a16="http://schemas.microsoft.com/office/drawing/2014/main" val="2108532191"/>
                    </a:ext>
                  </a:extLst>
                </a:gridCol>
                <a:gridCol w="890802">
                  <a:extLst>
                    <a:ext uri="{9D8B030D-6E8A-4147-A177-3AD203B41FA5}">
                      <a16:colId xmlns:a16="http://schemas.microsoft.com/office/drawing/2014/main" val="217862631"/>
                    </a:ext>
                  </a:extLst>
                </a:gridCol>
                <a:gridCol w="856063">
                  <a:extLst>
                    <a:ext uri="{9D8B030D-6E8A-4147-A177-3AD203B41FA5}">
                      <a16:colId xmlns:a16="http://schemas.microsoft.com/office/drawing/2014/main" val="3865969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READER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BOOK 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token_id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text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POS_tags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NER_tags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emotion text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overall_mood</a:t>
                      </a:r>
                      <a:r>
                        <a:rPr lang="en-US" sz="1400" b="1" dirty="0"/>
                        <a:t> 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source_</a:t>
                      </a:r>
                      <a:r>
                        <a:rPr lang="ru-RU" sz="1400" b="1" dirty="0"/>
                        <a:t> </a:t>
                      </a:r>
                      <a:r>
                        <a:rPr lang="en-US" sz="1400" b="1" dirty="0"/>
                        <a:t>file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42982"/>
                  </a:ext>
                </a:extLst>
              </a:tr>
              <a:tr h="244474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446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62</a:t>
                      </a:r>
                      <a:endParaRPr lang="ru-RU" sz="1300" b="0" dirty="0">
                        <a:solidFill>
                          <a:schemeClr val="tx1"/>
                        </a:solidFill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Golos Text" panose="020B0503020202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Chapter three My Advent on Mars I opened my eyes upon a strange and weird landscape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Chapter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_NOUN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three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_NUM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_PRON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Advent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_NOUN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_ADP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Mars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_NOUN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_PRON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opened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_VERB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_PRON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Mars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_LOC</a:t>
                      </a:r>
                      <a:endParaRPr lang="en-US" sz="13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advent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_anticipation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weird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_disgust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watchful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Golos Text" panose="020B0503020202020204"/>
                        </a:rPr>
                        <a:t>&lt;</a:t>
                      </a:r>
                      <a:r>
                        <a:rPr lang="ru-RU" sz="1300" dirty="0">
                          <a:latin typeface="Golos Text" panose="020B0503020202020204"/>
                        </a:rPr>
                        <a:t>ссылка</a:t>
                      </a:r>
                      <a:r>
                        <a:rPr lang="en-US" sz="1300" dirty="0">
                          <a:latin typeface="Golos Text" panose="020B0503020202020204"/>
                        </a:rPr>
                        <a:t> </a:t>
                      </a:r>
                      <a:r>
                        <a:rPr lang="ru-RU" sz="1300" dirty="0">
                          <a:latin typeface="Golos Text" panose="020B0503020202020204"/>
                        </a:rPr>
                        <a:t>на файл</a:t>
                      </a:r>
                      <a:r>
                        <a:rPr lang="en-US" sz="1300" dirty="0">
                          <a:latin typeface="Golos Text" panose="020B0503020202020204"/>
                        </a:rPr>
                        <a:t>&gt;</a:t>
                      </a:r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80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446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tx1"/>
                          </a:solidFill>
                        </a:rPr>
                        <a:t>62</a:t>
                      </a:r>
                      <a:endParaRPr lang="ru-RU" sz="1300" b="0" dirty="0">
                        <a:solidFill>
                          <a:schemeClr val="tx1"/>
                        </a:solidFill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Golos Text" panose="020B0503020202020204"/>
                        </a:rPr>
                        <a:t>1</a:t>
                      </a:r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was not asleep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_PRON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_VERB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_ADV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asleep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_ADJ</a:t>
                      </a:r>
                      <a:endParaRPr lang="en-US" sz="13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Golos Text" panose="020B0503020202020204"/>
                          <a:sym typeface="Symbol" panose="05050102010706020507" pitchFamily="18" charset="2"/>
                        </a:rPr>
                        <a:t>None</a:t>
                      </a:r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Golos Text" panose="020B0503020202020204"/>
                          <a:sym typeface="Symbol" panose="05050102010706020507" pitchFamily="18" charset="2"/>
                        </a:rPr>
                        <a:t>None</a:t>
                      </a:r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neutral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Golos Text" panose="020B0503020202020204"/>
                        </a:rPr>
                        <a:t>&lt;</a:t>
                      </a:r>
                      <a:r>
                        <a:rPr lang="ru-RU" sz="1300" dirty="0">
                          <a:latin typeface="Golos Text" panose="020B0503020202020204"/>
                        </a:rPr>
                        <a:t>ссылка</a:t>
                      </a:r>
                      <a:r>
                        <a:rPr lang="en-US" sz="1300" dirty="0">
                          <a:latin typeface="Golos Text" panose="020B0503020202020204"/>
                        </a:rPr>
                        <a:t> </a:t>
                      </a:r>
                      <a:r>
                        <a:rPr lang="ru-RU" sz="1300" dirty="0">
                          <a:latin typeface="Golos Text" panose="020B0503020202020204"/>
                        </a:rPr>
                        <a:t>на файл</a:t>
                      </a:r>
                      <a:r>
                        <a:rPr lang="en-US" sz="1300" dirty="0">
                          <a:latin typeface="Golos Text" panose="020B0503020202020204"/>
                        </a:rPr>
                        <a:t>&gt;</a:t>
                      </a:r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742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…</a:t>
                      </a:r>
                      <a:endParaRPr lang="ru-RU" sz="1300" b="0" kern="1200" dirty="0">
                        <a:solidFill>
                          <a:schemeClr val="tx1"/>
                        </a:solidFill>
                        <a:effectLst/>
                        <a:latin typeface="Golos Text" panose="020B0503020202020204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…</a:t>
                      </a:r>
                      <a:endParaRPr lang="ru-RU" sz="1300" b="0" kern="1200" dirty="0">
                        <a:solidFill>
                          <a:schemeClr val="tx1"/>
                        </a:solidFill>
                        <a:effectLst/>
                        <a:latin typeface="Golos Text" panose="020B0503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/>
                        <a:t>…</a:t>
                      </a:r>
                      <a:endParaRPr lang="ru-RU" sz="13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Golos Text" panose="020B0503020202020204"/>
                        </a:rPr>
                        <a:t>…</a:t>
                      </a:r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Golos Text" panose="020B0503020202020204"/>
                        </a:rPr>
                        <a:t>…</a:t>
                      </a:r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Golos Text" panose="020B0503020202020204"/>
                        </a:rPr>
                        <a:t>…</a:t>
                      </a:r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300" dirty="0">
                          <a:latin typeface="Golos Text" panose="020B050302020202020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04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rgbClr val="00B05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rgbClr val="00B05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302</a:t>
                      </a:r>
                      <a:endParaRPr lang="ru-RU" sz="1300" b="0" kern="1200" dirty="0">
                        <a:solidFill>
                          <a:srgbClr val="00B050"/>
                        </a:solidFill>
                        <a:effectLst/>
                        <a:latin typeface="Golos Text" panose="020B0503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Golos Text" panose="020B0503020202020204"/>
                        </a:rPr>
                        <a:t>62</a:t>
                      </a:r>
                      <a:endParaRPr lang="ru-RU" sz="13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latin typeface="Golos Text" panose="020B0503020202020204"/>
                        </a:rPr>
                        <a:t>6</a:t>
                      </a:r>
                      <a:endParaRPr lang="ru-RU" sz="13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Battle as it is vouchsafed few beings to see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Battle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_NOUN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_ADP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_PRON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_VERB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vouchsafed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_ADJ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latin typeface="Golos Text" panose="020B0503020202020204"/>
                        </a:rPr>
                        <a:t>None</a:t>
                      </a:r>
                      <a:endParaRPr lang="ru-RU" sz="13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battle</a:t>
                      </a:r>
                      <a:r>
                        <a:rPr lang="en-US" sz="13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_anger</a:t>
                      </a:r>
                      <a:endParaRPr lang="en-US" sz="13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Golos Text" panose="020B0503020202020204"/>
                        </a:rPr>
                        <a:t>&lt;</a:t>
                      </a:r>
                      <a:r>
                        <a:rPr lang="ru-RU" sz="1300" dirty="0">
                          <a:latin typeface="Golos Text" panose="020B0503020202020204"/>
                        </a:rPr>
                        <a:t>ссылка</a:t>
                      </a:r>
                      <a:r>
                        <a:rPr lang="en-US" sz="1300" dirty="0">
                          <a:latin typeface="Golos Text" panose="020B0503020202020204"/>
                        </a:rPr>
                        <a:t> </a:t>
                      </a:r>
                      <a:r>
                        <a:rPr lang="ru-RU" sz="1300" dirty="0">
                          <a:latin typeface="Golos Text" panose="020B0503020202020204"/>
                        </a:rPr>
                        <a:t>на файл</a:t>
                      </a:r>
                      <a:r>
                        <a:rPr lang="en-US" sz="1300" dirty="0">
                          <a:latin typeface="Golos Text" panose="020B0503020202020204"/>
                        </a:rPr>
                        <a:t>&gt;</a:t>
                      </a:r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869244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EF4F0AF-352B-51D5-D4B6-F2C76A6AA5EE}"/>
              </a:ext>
            </a:extLst>
          </p:cNvPr>
          <p:cNvSpPr txBox="1"/>
          <p:nvPr/>
        </p:nvSpPr>
        <p:spPr>
          <a:xfrm>
            <a:off x="3407519" y="1412987"/>
            <a:ext cx="3078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Golos Text" panose="020B0503020202020204"/>
              </a:rPr>
              <a:t>Общий файл с информацией о книгах</a:t>
            </a:r>
            <a:endParaRPr lang="ru-RU" dirty="0">
              <a:latin typeface="Golos Text" panose="020B0503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C0B44-F64D-B06B-B9E6-D9542AEAAE95}"/>
              </a:ext>
            </a:extLst>
          </p:cNvPr>
          <p:cNvSpPr txBox="1"/>
          <p:nvPr/>
        </p:nvSpPr>
        <p:spPr>
          <a:xfrm>
            <a:off x="9755971" y="2753283"/>
            <a:ext cx="2059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Golos Text" panose="020B0503020202020204"/>
              </a:rPr>
              <a:t>Файл с разметкой текста</a:t>
            </a:r>
            <a:endParaRPr lang="ru-RU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5536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A91344-5546-2334-F51C-18CC0723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Категории для разметки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E147A1-179F-9163-16A4-3921757D6E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b="1" dirty="0"/>
              <a:t>POS: </a:t>
            </a:r>
            <a:r>
              <a:rPr lang="ru-RU" sz="1800" dirty="0"/>
              <a:t>стандарт</a:t>
            </a:r>
          </a:p>
          <a:p>
            <a:r>
              <a:rPr lang="en-US" sz="1800" b="1" dirty="0"/>
              <a:t>NER: </a:t>
            </a:r>
            <a:r>
              <a:rPr lang="ru-RU" sz="1800" dirty="0"/>
              <a:t>стандарт</a:t>
            </a:r>
          </a:p>
          <a:p>
            <a:endParaRPr lang="ru-RU" sz="1800" dirty="0"/>
          </a:p>
          <a:p>
            <a:r>
              <a:rPr lang="en-US" sz="1800" b="1" dirty="0"/>
              <a:t>Emotion text (</a:t>
            </a:r>
            <a:r>
              <a:rPr lang="ru-RU" sz="1800" b="1" dirty="0"/>
              <a:t>на основе </a:t>
            </a:r>
            <a:r>
              <a:rPr lang="en-US" sz="1800" b="1" dirty="0"/>
              <a:t>NRC Emotion Lexicon)</a:t>
            </a:r>
            <a:r>
              <a:rPr lang="ru-RU" sz="1800" b="1" dirty="0">
                <a:latin typeface="Golos Text" panose="020B0503020202020204"/>
              </a:rPr>
              <a:t>: </a:t>
            </a:r>
            <a:r>
              <a:rPr lang="en-US" dirty="0"/>
              <a:t>anger, anticipation, disgust, fear, joy, sadness, surprise, trust, positive, negative.</a:t>
            </a:r>
            <a:endParaRPr lang="ru-RU" sz="1800" dirty="0"/>
          </a:p>
          <a:p>
            <a:endParaRPr lang="ru-RU" dirty="0"/>
          </a:p>
          <a:p>
            <a:r>
              <a:rPr lang="en-US" sz="1800" b="1" dirty="0" err="1"/>
              <a:t>Overall_mood</a:t>
            </a:r>
            <a:r>
              <a:rPr lang="ru-RU" sz="1800" b="1" dirty="0"/>
              <a:t> (сопоставление общей эмоции</a:t>
            </a:r>
            <a:r>
              <a:rPr lang="en-US" sz="1800" b="1" dirty="0"/>
              <a:t> </a:t>
            </a:r>
            <a:r>
              <a:rPr lang="ru-RU" sz="1800" b="1" dirty="0"/>
              <a:t>текста с атмосферой):</a:t>
            </a:r>
          </a:p>
          <a:p>
            <a:pPr marL="342900" indent="-342900">
              <a:buFontTx/>
              <a:buChar char="‒"/>
            </a:pPr>
            <a:r>
              <a:rPr lang="en-US" i="1" dirty="0"/>
              <a:t>anger:</a:t>
            </a:r>
            <a:r>
              <a:rPr lang="en-US" dirty="0"/>
              <a:t> hostile, aggressive, tense, furious, stormy</a:t>
            </a:r>
            <a:r>
              <a:rPr lang="ru-RU" dirty="0"/>
              <a:t>;</a:t>
            </a:r>
            <a:endParaRPr lang="en-US" dirty="0"/>
          </a:p>
          <a:p>
            <a:pPr marL="342900" indent="-342900">
              <a:buFontTx/>
              <a:buChar char="‒"/>
            </a:pPr>
            <a:r>
              <a:rPr lang="en-US" i="1" dirty="0"/>
              <a:t>anticipation: </a:t>
            </a:r>
            <a:r>
              <a:rPr lang="en-US" dirty="0"/>
              <a:t>eager, restless, curious, hopeful,</a:t>
            </a:r>
            <a:r>
              <a:rPr lang="ru-RU" dirty="0"/>
              <a:t> </a:t>
            </a:r>
            <a:r>
              <a:rPr lang="en-US" dirty="0"/>
              <a:t>watchful</a:t>
            </a:r>
            <a:r>
              <a:rPr lang="ru-RU" dirty="0"/>
              <a:t>;</a:t>
            </a:r>
            <a:endParaRPr lang="en-US" dirty="0"/>
          </a:p>
          <a:p>
            <a:pPr marL="342900" indent="-342900">
              <a:buFontTx/>
              <a:buChar char="‒"/>
            </a:pPr>
            <a:r>
              <a:rPr lang="en-US" i="1" dirty="0"/>
              <a:t>disgust</a:t>
            </a:r>
            <a:r>
              <a:rPr lang="en-US" dirty="0"/>
              <a:t>: repulsive, disturbing, grim, nauseating</a:t>
            </a:r>
            <a:r>
              <a:rPr lang="ru-RU" dirty="0"/>
              <a:t>;</a:t>
            </a:r>
            <a:endParaRPr lang="en-US" dirty="0"/>
          </a:p>
          <a:p>
            <a:pPr marL="342900" indent="-342900">
              <a:buFontTx/>
              <a:buChar char="‒"/>
            </a:pPr>
            <a:r>
              <a:rPr lang="en-US" i="1" dirty="0"/>
              <a:t>fear: </a:t>
            </a:r>
            <a:r>
              <a:rPr lang="en-US" dirty="0"/>
              <a:t>terrifying, eerie, paranoid, claustrophobic, ominous</a:t>
            </a:r>
            <a:r>
              <a:rPr lang="ru-RU" dirty="0"/>
              <a:t>;</a:t>
            </a:r>
            <a:endParaRPr lang="en-US" dirty="0"/>
          </a:p>
          <a:p>
            <a:pPr marL="342900" indent="-342900">
              <a:buFontTx/>
              <a:buChar char="‒"/>
            </a:pPr>
            <a:r>
              <a:rPr lang="en-US" i="1" dirty="0"/>
              <a:t>joy: </a:t>
            </a:r>
            <a:r>
              <a:rPr lang="en-US" dirty="0"/>
              <a:t>joyful, bright, cheerful, delightful, vibrant</a:t>
            </a:r>
            <a:r>
              <a:rPr lang="ru-RU" dirty="0"/>
              <a:t>;</a:t>
            </a:r>
            <a:endParaRPr lang="en-US" dirty="0"/>
          </a:p>
          <a:p>
            <a:pPr marL="342900" indent="-342900">
              <a:buFontTx/>
              <a:buChar char="‒"/>
            </a:pPr>
            <a:r>
              <a:rPr lang="en-US" i="1" dirty="0"/>
              <a:t>sadness: </a:t>
            </a:r>
            <a:r>
              <a:rPr lang="en-US" dirty="0"/>
              <a:t>melancholic, gloomy, somber, tearful, mournful</a:t>
            </a:r>
            <a:r>
              <a:rPr lang="ru-RU" dirty="0"/>
              <a:t>;</a:t>
            </a:r>
            <a:endParaRPr lang="en-US" dirty="0"/>
          </a:p>
          <a:p>
            <a:pPr marL="342900" indent="-342900">
              <a:buFontTx/>
              <a:buChar char="‒"/>
            </a:pPr>
            <a:r>
              <a:rPr lang="en-US" i="1" dirty="0"/>
              <a:t>surprise: </a:t>
            </a:r>
            <a:r>
              <a:rPr lang="en-US" dirty="0"/>
              <a:t>shocking, unexpected, abrupt, dramatic, puzzling</a:t>
            </a:r>
            <a:r>
              <a:rPr lang="ru-RU" dirty="0"/>
              <a:t>;</a:t>
            </a:r>
            <a:endParaRPr lang="en-US" dirty="0"/>
          </a:p>
          <a:p>
            <a:pPr marL="342900" indent="-342900">
              <a:buFontTx/>
              <a:buChar char="‒"/>
            </a:pPr>
            <a:r>
              <a:rPr lang="en-US" i="1" dirty="0"/>
              <a:t>trust: </a:t>
            </a:r>
            <a:r>
              <a:rPr lang="en-US" dirty="0"/>
              <a:t>calm, secure, warm, gentle, reassuring</a:t>
            </a:r>
            <a:r>
              <a:rPr lang="ru-RU" dirty="0"/>
              <a:t>;</a:t>
            </a:r>
          </a:p>
          <a:p>
            <a:pPr marL="342900" indent="-342900">
              <a:buFontTx/>
              <a:buChar char="‒"/>
            </a:pPr>
            <a:r>
              <a:rPr lang="en-US" i="1" dirty="0"/>
              <a:t>positive: </a:t>
            </a:r>
            <a:r>
              <a:rPr lang="en-US" dirty="0"/>
              <a:t>peaceful, sunny, harmonious, pleasant, inspiring</a:t>
            </a:r>
            <a:r>
              <a:rPr lang="ru-RU" dirty="0"/>
              <a:t>;</a:t>
            </a:r>
          </a:p>
          <a:p>
            <a:pPr marL="342900" indent="-342900">
              <a:buFontTx/>
              <a:buChar char="‒"/>
            </a:pPr>
            <a:r>
              <a:rPr lang="en-US" i="1" dirty="0"/>
              <a:t>negative: </a:t>
            </a:r>
            <a:r>
              <a:rPr lang="en-US" dirty="0"/>
              <a:t>bleak, harsh, cold, dark, depressing</a:t>
            </a:r>
            <a:r>
              <a:rPr lang="ru-RU" dirty="0"/>
              <a:t>.</a:t>
            </a:r>
            <a:endParaRPr lang="en-US" dirty="0"/>
          </a:p>
          <a:p>
            <a:endParaRPr lang="ru-RU" sz="1800" b="1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71718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64F03-1E8A-8E2A-6A1E-D6FA1018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DE5D2-784A-5504-AEFC-6BF7656F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100" b="1" dirty="0">
                <a:latin typeface="DeepSeek-CJK-patch"/>
              </a:rPr>
              <a:t>Пример разметки (</a:t>
            </a:r>
            <a:r>
              <a:rPr lang="ru-RU" sz="3100" dirty="0">
                <a:latin typeface="DeepSeek-CJK-patch"/>
              </a:rPr>
              <a:t>аудио</a:t>
            </a:r>
            <a:r>
              <a:rPr lang="ru-RU" sz="3100" b="1" dirty="0">
                <a:latin typeface="DeepSeek-CJK-patch"/>
              </a:rPr>
              <a:t>)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8C7711D-6D3C-24C5-21B7-CA5114A48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130554"/>
              </p:ext>
            </p:extLst>
          </p:nvPr>
        </p:nvGraphicFramePr>
        <p:xfrm>
          <a:off x="540583" y="3429000"/>
          <a:ext cx="10952483" cy="2443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0872">
                  <a:extLst>
                    <a:ext uri="{9D8B030D-6E8A-4147-A177-3AD203B41FA5}">
                      <a16:colId xmlns:a16="http://schemas.microsoft.com/office/drawing/2014/main" val="3029398324"/>
                    </a:ext>
                  </a:extLst>
                </a:gridCol>
                <a:gridCol w="784615">
                  <a:extLst>
                    <a:ext uri="{9D8B030D-6E8A-4147-A177-3AD203B41FA5}">
                      <a16:colId xmlns:a16="http://schemas.microsoft.com/office/drawing/2014/main" val="4040840821"/>
                    </a:ext>
                  </a:extLst>
                </a:gridCol>
                <a:gridCol w="996991">
                  <a:extLst>
                    <a:ext uri="{9D8B030D-6E8A-4147-A177-3AD203B41FA5}">
                      <a16:colId xmlns:a16="http://schemas.microsoft.com/office/drawing/2014/main" val="3714721753"/>
                    </a:ext>
                  </a:extLst>
                </a:gridCol>
                <a:gridCol w="973393">
                  <a:extLst>
                    <a:ext uri="{9D8B030D-6E8A-4147-A177-3AD203B41FA5}">
                      <a16:colId xmlns:a16="http://schemas.microsoft.com/office/drawing/2014/main" val="819995105"/>
                    </a:ext>
                  </a:extLst>
                </a:gridCol>
                <a:gridCol w="949796">
                  <a:extLst>
                    <a:ext uri="{9D8B030D-6E8A-4147-A177-3AD203B41FA5}">
                      <a16:colId xmlns:a16="http://schemas.microsoft.com/office/drawing/2014/main" val="3464402074"/>
                    </a:ext>
                  </a:extLst>
                </a:gridCol>
                <a:gridCol w="849507">
                  <a:extLst>
                    <a:ext uri="{9D8B030D-6E8A-4147-A177-3AD203B41FA5}">
                      <a16:colId xmlns:a16="http://schemas.microsoft.com/office/drawing/2014/main" val="1197583305"/>
                    </a:ext>
                  </a:extLst>
                </a:gridCol>
                <a:gridCol w="1044186">
                  <a:extLst>
                    <a:ext uri="{9D8B030D-6E8A-4147-A177-3AD203B41FA5}">
                      <a16:colId xmlns:a16="http://schemas.microsoft.com/office/drawing/2014/main" val="551820458"/>
                    </a:ext>
                  </a:extLst>
                </a:gridCol>
                <a:gridCol w="955696">
                  <a:extLst>
                    <a:ext uri="{9D8B030D-6E8A-4147-A177-3AD203B41FA5}">
                      <a16:colId xmlns:a16="http://schemas.microsoft.com/office/drawing/2014/main" val="1992643183"/>
                    </a:ext>
                  </a:extLst>
                </a:gridCol>
                <a:gridCol w="869473">
                  <a:extLst>
                    <a:ext uri="{9D8B030D-6E8A-4147-A177-3AD203B41FA5}">
                      <a16:colId xmlns:a16="http://schemas.microsoft.com/office/drawing/2014/main" val="960967328"/>
                    </a:ext>
                  </a:extLst>
                </a:gridCol>
                <a:gridCol w="1310563">
                  <a:extLst>
                    <a:ext uri="{9D8B030D-6E8A-4147-A177-3AD203B41FA5}">
                      <a16:colId xmlns:a16="http://schemas.microsoft.com/office/drawing/2014/main" val="2108532191"/>
                    </a:ext>
                  </a:extLst>
                </a:gridCol>
                <a:gridCol w="1437391">
                  <a:extLst>
                    <a:ext uri="{9D8B030D-6E8A-4147-A177-3AD203B41FA5}">
                      <a16:colId xmlns:a16="http://schemas.microsoft.com/office/drawing/2014/main" val="3865969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READER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BOOK 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Golos Text" panose="020B0503020202020204"/>
                        </a:rPr>
                        <a:t>token_id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Golos Text" panose="020B0503020202020204"/>
                        </a:rPr>
                        <a:t>start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end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label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Golos Text" panose="020B0503020202020204"/>
                        </a:rPr>
                        <a:t>temp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wpm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speaker's gender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source_file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4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446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62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16.145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mysterious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0.273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male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&lt;</a:t>
                      </a:r>
                      <a:r>
                        <a:rPr lang="ru-RU" sz="1400" b="0" dirty="0">
                          <a:latin typeface="Golos Text" panose="020B0503020202020204"/>
                        </a:rPr>
                        <a:t>ссылка</a:t>
                      </a:r>
                      <a:r>
                        <a:rPr lang="en-US" sz="1400" b="0" dirty="0">
                          <a:latin typeface="Golos Text" panose="020B0503020202020204"/>
                        </a:rPr>
                        <a:t> </a:t>
                      </a:r>
                      <a:r>
                        <a:rPr lang="ru-RU" sz="1400" b="0" dirty="0">
                          <a:latin typeface="Golos Text" panose="020B0503020202020204"/>
                        </a:rPr>
                        <a:t>на файл</a:t>
                      </a:r>
                      <a:r>
                        <a:rPr lang="en-US" sz="1400" b="0" dirty="0">
                          <a:latin typeface="Golos Text" panose="020B0503020202020204"/>
                        </a:rPr>
                        <a:t>&gt;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80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446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62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1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14.63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Golos Text" panose="020B0503020202020204"/>
                        </a:rPr>
                        <a:t>mysterious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Golos Text" panose="020B0503020202020204"/>
                        </a:rPr>
                        <a:t>slow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0.223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male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Golos Text" panose="020B0503020202020204"/>
                        </a:rPr>
                        <a:t>&lt;</a:t>
                      </a:r>
                      <a:r>
                        <a:rPr lang="ru-RU" sz="1400" b="0" dirty="0">
                          <a:latin typeface="Golos Text" panose="020B0503020202020204"/>
                        </a:rPr>
                        <a:t>ссылка</a:t>
                      </a:r>
                      <a:r>
                        <a:rPr lang="en-US" sz="1400" b="0" dirty="0">
                          <a:latin typeface="Golos Text" panose="020B0503020202020204"/>
                        </a:rPr>
                        <a:t> </a:t>
                      </a:r>
                      <a:r>
                        <a:rPr lang="ru-RU" sz="1400" b="0" dirty="0">
                          <a:latin typeface="Golos Text" panose="020B0503020202020204"/>
                        </a:rPr>
                        <a:t>на файл</a:t>
                      </a:r>
                      <a:r>
                        <a:rPr lang="en-US" sz="1400" b="0" dirty="0">
                          <a:latin typeface="Golos Text" panose="020B0503020202020204"/>
                        </a:rPr>
                        <a:t>&gt;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742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00206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…</a:t>
                      </a:r>
                      <a:endParaRPr lang="ru-RU" sz="1400" b="0" kern="1200" dirty="0">
                        <a:solidFill>
                          <a:srgbClr val="002060"/>
                        </a:solidFill>
                        <a:effectLst/>
                        <a:latin typeface="Golos Text" panose="020B0503020202020204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00206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…</a:t>
                      </a:r>
                      <a:endParaRPr lang="ru-RU" sz="1400" b="0" kern="1200" dirty="0">
                        <a:solidFill>
                          <a:srgbClr val="002060"/>
                        </a:solidFill>
                        <a:effectLst/>
                        <a:latin typeface="Golos Text" panose="020B0503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…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…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Golos Text" panose="020B0503020202020204"/>
                        </a:rPr>
                        <a:t>…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Golos Text" panose="020B0503020202020204"/>
                        </a:rPr>
                        <a:t>…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…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dirty="0">
                          <a:latin typeface="Golos Text" panose="020B0503020202020204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04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rgbClr val="00B05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00B05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302</a:t>
                      </a:r>
                      <a:endParaRPr lang="ru-RU" sz="1400" b="0" kern="1200" dirty="0">
                        <a:solidFill>
                          <a:srgbClr val="00B050"/>
                        </a:solidFill>
                        <a:effectLst/>
                        <a:latin typeface="Golos Text" panose="020B0503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62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6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Golos Text" panose="020B0503020202020204"/>
                        </a:rPr>
                        <a:t>tense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Golos Text" panose="020B0503020202020204"/>
                        </a:rPr>
                        <a:t>slow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0.71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ru-RU" sz="1400" b="0" kern="1200" dirty="0">
                        <a:solidFill>
                          <a:schemeClr val="tx1"/>
                        </a:solidFill>
                        <a:effectLst/>
                        <a:latin typeface="Golos Text" panose="020B0503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female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Golos Text" panose="020B0503020202020204"/>
                        </a:rPr>
                        <a:t>&lt;</a:t>
                      </a:r>
                      <a:r>
                        <a:rPr lang="ru-RU" sz="1400" b="0" dirty="0">
                          <a:latin typeface="Golos Text" panose="020B0503020202020204"/>
                        </a:rPr>
                        <a:t>ссылка</a:t>
                      </a:r>
                      <a:r>
                        <a:rPr lang="en-US" sz="1400" b="0" dirty="0">
                          <a:latin typeface="Golos Text" panose="020B0503020202020204"/>
                        </a:rPr>
                        <a:t> </a:t>
                      </a:r>
                      <a:r>
                        <a:rPr lang="ru-RU" sz="1400" b="0" dirty="0">
                          <a:latin typeface="Golos Text" panose="020B0503020202020204"/>
                        </a:rPr>
                        <a:t>на файл</a:t>
                      </a:r>
                      <a:r>
                        <a:rPr lang="en-US" sz="1400" b="0" dirty="0">
                          <a:latin typeface="Golos Text" panose="020B0503020202020204"/>
                        </a:rPr>
                        <a:t>&gt;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525306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8C2ED40-33C3-C86F-8185-EE297D627511}"/>
              </a:ext>
            </a:extLst>
          </p:cNvPr>
          <p:cNvSpPr txBox="1"/>
          <p:nvPr/>
        </p:nvSpPr>
        <p:spPr>
          <a:xfrm>
            <a:off x="9519270" y="3121223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Golos Text" panose="020B0503020202020204"/>
              </a:rPr>
              <a:t>Файл с разметкой аудио</a:t>
            </a:r>
            <a:endParaRPr lang="ru-RU" dirty="0">
              <a:latin typeface="Golos Text" panose="020B0503020202020204"/>
            </a:endParaRPr>
          </a:p>
        </p:txBody>
      </p:sp>
      <p:graphicFrame>
        <p:nvGraphicFramePr>
          <p:cNvPr id="7" name="Объект 4">
            <a:extLst>
              <a:ext uri="{FF2B5EF4-FFF2-40B4-BE49-F238E27FC236}">
                <a16:creationId xmlns:a16="http://schemas.microsoft.com/office/drawing/2014/main" id="{48EA2CB2-83A1-6B90-1A4F-37A8CE8510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83561621"/>
              </p:ext>
            </p:extLst>
          </p:nvPr>
        </p:nvGraphicFramePr>
        <p:xfrm>
          <a:off x="423429" y="1720764"/>
          <a:ext cx="596818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8044">
                  <a:extLst>
                    <a:ext uri="{9D8B030D-6E8A-4147-A177-3AD203B41FA5}">
                      <a16:colId xmlns:a16="http://schemas.microsoft.com/office/drawing/2014/main" val="2719083052"/>
                    </a:ext>
                  </a:extLst>
                </a:gridCol>
                <a:gridCol w="831809">
                  <a:extLst>
                    <a:ext uri="{9D8B030D-6E8A-4147-A177-3AD203B41FA5}">
                      <a16:colId xmlns:a16="http://schemas.microsoft.com/office/drawing/2014/main" val="862397906"/>
                    </a:ext>
                  </a:extLst>
                </a:gridCol>
                <a:gridCol w="843608">
                  <a:extLst>
                    <a:ext uri="{9D8B030D-6E8A-4147-A177-3AD203B41FA5}">
                      <a16:colId xmlns:a16="http://schemas.microsoft.com/office/drawing/2014/main" val="270898242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3963227326"/>
                    </a:ext>
                  </a:extLst>
                </a:gridCol>
                <a:gridCol w="1262462">
                  <a:extLst>
                    <a:ext uri="{9D8B030D-6E8A-4147-A177-3AD203B41FA5}">
                      <a16:colId xmlns:a16="http://schemas.microsoft.com/office/drawing/2014/main" val="2465744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READER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BOOK 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PROJECT TITLE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GENRE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69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rgbClr val="0070C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446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62</a:t>
                      </a:r>
                      <a:endParaRPr lang="ru-RU" sz="1400" b="0" dirty="0">
                        <a:solidFill>
                          <a:schemeClr val="tx1"/>
                        </a:solidFill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Chapter 03,Princess of Mars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Fantasy / Sci-Fi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67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rgbClr val="00B05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rgbClr val="00B050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302</a:t>
                      </a:r>
                      <a:endParaRPr lang="ru-RU" sz="1400" b="0" kern="1200" dirty="0">
                        <a:solidFill>
                          <a:srgbClr val="00B050"/>
                        </a:solidFill>
                        <a:effectLst/>
                        <a:latin typeface="Golos Text" panose="020B0503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Golos Text" panose="020B0503020202020204"/>
                        </a:rPr>
                        <a:t>62</a:t>
                      </a:r>
                      <a:endParaRPr lang="ru-RU" sz="1400" b="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Chapter 06,Princess of Mars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Fantasy / Sci-Fi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50798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E3A1EC2-7BD6-2CC9-2D3B-8F969D5BD21A}"/>
              </a:ext>
            </a:extLst>
          </p:cNvPr>
          <p:cNvSpPr txBox="1"/>
          <p:nvPr/>
        </p:nvSpPr>
        <p:spPr>
          <a:xfrm>
            <a:off x="3407519" y="1412987"/>
            <a:ext cx="3078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Golos Text" panose="020B0503020202020204"/>
              </a:rPr>
              <a:t>Общий файл с информацией о книгах</a:t>
            </a:r>
            <a:endParaRPr lang="ru-RU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849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5B7E4-98AA-093D-FCA8-9F86D9AB4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01A1C-6B98-70E6-2703-18302FFD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Категории для разметки аудио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5298A6-920F-B03C-66F6-8CB7AD7475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Speaker’s gender: </a:t>
            </a:r>
            <a:r>
              <a:rPr lang="en-US" sz="1800" dirty="0"/>
              <a:t>female, male</a:t>
            </a:r>
          </a:p>
          <a:p>
            <a:r>
              <a:rPr lang="en-US" sz="1800" b="1" dirty="0">
                <a:latin typeface="Golos Text" panose="020B0503020202020204"/>
              </a:rPr>
              <a:t>Temp (</a:t>
            </a:r>
            <a:r>
              <a:rPr lang="ru-RU" sz="1800" b="1" dirty="0">
                <a:latin typeface="Golos Text" panose="020B0503020202020204"/>
              </a:rPr>
              <a:t>в зависимости от </a:t>
            </a:r>
            <a:r>
              <a:rPr lang="en-US" sz="1800" b="1" dirty="0"/>
              <a:t>wpm</a:t>
            </a:r>
            <a:r>
              <a:rPr lang="en-US" sz="1800" b="1" dirty="0">
                <a:latin typeface="Golos Text" panose="020B0503020202020204"/>
              </a:rPr>
              <a:t>): </a:t>
            </a:r>
            <a:r>
              <a:rPr lang="en-US" sz="1800" dirty="0">
                <a:latin typeface="Golos Text" panose="020B0503020202020204"/>
              </a:rPr>
              <a:t>fast, normal, slow</a:t>
            </a:r>
            <a:endParaRPr lang="ru-RU" sz="1800" dirty="0"/>
          </a:p>
          <a:p>
            <a:endParaRPr lang="ru-RU" sz="1800" dirty="0"/>
          </a:p>
          <a:p>
            <a:endParaRPr lang="ru-RU" sz="1800" dirty="0"/>
          </a:p>
          <a:p>
            <a:r>
              <a:rPr lang="en-US" sz="1800" b="1" dirty="0"/>
              <a:t>Label</a:t>
            </a:r>
            <a:r>
              <a:rPr lang="ru-RU" sz="1800" b="1" dirty="0"/>
              <a:t> (в зависимости от жанра):</a:t>
            </a:r>
            <a:endParaRPr lang="en-US" sz="1800" b="1" dirty="0"/>
          </a:p>
          <a:p>
            <a:endParaRPr lang="ru-RU" sz="1800" b="1" dirty="0">
              <a:latin typeface="Golos Text" panose="020B0503020202020204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3FDD940-F12C-52DB-C9EC-DC0BE5122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79904"/>
              </p:ext>
            </p:extLst>
          </p:nvPr>
        </p:nvGraphicFramePr>
        <p:xfrm>
          <a:off x="609600" y="3429000"/>
          <a:ext cx="8796620" cy="188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6660">
                  <a:extLst>
                    <a:ext uri="{9D8B030D-6E8A-4147-A177-3AD203B41FA5}">
                      <a16:colId xmlns:a16="http://schemas.microsoft.com/office/drawing/2014/main" val="343130469"/>
                    </a:ext>
                  </a:extLst>
                </a:gridCol>
                <a:gridCol w="1256660">
                  <a:extLst>
                    <a:ext uri="{9D8B030D-6E8A-4147-A177-3AD203B41FA5}">
                      <a16:colId xmlns:a16="http://schemas.microsoft.com/office/drawing/2014/main" val="1430352945"/>
                    </a:ext>
                  </a:extLst>
                </a:gridCol>
                <a:gridCol w="1256660">
                  <a:extLst>
                    <a:ext uri="{9D8B030D-6E8A-4147-A177-3AD203B41FA5}">
                      <a16:colId xmlns:a16="http://schemas.microsoft.com/office/drawing/2014/main" val="331510723"/>
                    </a:ext>
                  </a:extLst>
                </a:gridCol>
                <a:gridCol w="1256660">
                  <a:extLst>
                    <a:ext uri="{9D8B030D-6E8A-4147-A177-3AD203B41FA5}">
                      <a16:colId xmlns:a16="http://schemas.microsoft.com/office/drawing/2014/main" val="1291839993"/>
                    </a:ext>
                  </a:extLst>
                </a:gridCol>
                <a:gridCol w="1369678">
                  <a:extLst>
                    <a:ext uri="{9D8B030D-6E8A-4147-A177-3AD203B41FA5}">
                      <a16:colId xmlns:a16="http://schemas.microsoft.com/office/drawing/2014/main" val="3277509955"/>
                    </a:ext>
                  </a:extLst>
                </a:gridCol>
                <a:gridCol w="1143642">
                  <a:extLst>
                    <a:ext uri="{9D8B030D-6E8A-4147-A177-3AD203B41FA5}">
                      <a16:colId xmlns:a16="http://schemas.microsoft.com/office/drawing/2014/main" val="1525860228"/>
                    </a:ext>
                  </a:extLst>
                </a:gridCol>
                <a:gridCol w="1256660">
                  <a:extLst>
                    <a:ext uri="{9D8B030D-6E8A-4147-A177-3AD203B41FA5}">
                      <a16:colId xmlns:a16="http://schemas.microsoft.com/office/drawing/2014/main" val="924601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Fiction</a:t>
                      </a:r>
                      <a:endParaRPr lang="ru-RU" sz="1600" b="1" dirty="0">
                        <a:latin typeface="Golos Text" panose="020B050302020202020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Children / Juvenile</a:t>
                      </a:r>
                      <a:endParaRPr lang="ru-RU" sz="1600" b="1" dirty="0">
                        <a:latin typeface="Golos Text" panose="020B050302020202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Non-fiction</a:t>
                      </a:r>
                      <a:endParaRPr lang="ru-RU" sz="1600" b="1" dirty="0">
                        <a:latin typeface="Golos Text" panose="020B050302020202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Fantasy / Sci-Fi</a:t>
                      </a:r>
                      <a:endParaRPr lang="ru-RU" sz="1600" b="1" dirty="0">
                        <a:latin typeface="Golos Text" panose="020B050302020202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Poetry / Short Form</a:t>
                      </a:r>
                      <a:endParaRPr lang="ru-RU" sz="1600" b="1" dirty="0">
                        <a:latin typeface="Golos Text" panose="020B050302020202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Mystery / Crime</a:t>
                      </a:r>
                      <a:endParaRPr lang="ru-RU" sz="1600" b="1" dirty="0">
                        <a:latin typeface="Golos Text" panose="020B050302020202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Other</a:t>
                      </a:r>
                      <a:endParaRPr lang="ru-RU" sz="1600" b="1" dirty="0">
                        <a:latin typeface="Golos Text" panose="020B050302020202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16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calm</a:t>
                      </a:r>
                    </a:p>
                    <a:p>
                      <a:r>
                        <a:rPr lang="en-US" sz="1600" dirty="0"/>
                        <a:t>melancholic</a:t>
                      </a:r>
                    </a:p>
                    <a:p>
                      <a:r>
                        <a:rPr lang="en-US" sz="1600" dirty="0"/>
                        <a:t>tense</a:t>
                      </a:r>
                    </a:p>
                    <a:p>
                      <a:r>
                        <a:rPr lang="en-US" sz="1600" dirty="0"/>
                        <a:t>emotional</a:t>
                      </a:r>
                    </a:p>
                    <a:p>
                      <a:r>
                        <a:rPr lang="en-US" sz="1600" dirty="0"/>
                        <a:t>reflective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cheerful</a:t>
                      </a:r>
                    </a:p>
                    <a:p>
                      <a:r>
                        <a:rPr lang="en-US" sz="1600" dirty="0"/>
                        <a:t>curious</a:t>
                      </a:r>
                    </a:p>
                    <a:p>
                      <a:r>
                        <a:rPr lang="en-US" sz="1600" dirty="0"/>
                        <a:t>playful</a:t>
                      </a:r>
                    </a:p>
                    <a:p>
                      <a:r>
                        <a:rPr lang="en-US" sz="1600" dirty="0"/>
                        <a:t>instructive</a:t>
                      </a:r>
                    </a:p>
                    <a:p>
                      <a:r>
                        <a:rPr lang="en-US" sz="1600" dirty="0"/>
                        <a:t>carefree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neutral</a:t>
                      </a:r>
                    </a:p>
                    <a:p>
                      <a:r>
                        <a:rPr lang="en-US" sz="1600" dirty="0"/>
                        <a:t>confident</a:t>
                      </a:r>
                    </a:p>
                    <a:p>
                      <a:r>
                        <a:rPr lang="en-US" sz="1600" dirty="0"/>
                        <a:t>inspiring</a:t>
                      </a:r>
                    </a:p>
                    <a:p>
                      <a:r>
                        <a:rPr lang="en-US" sz="1600" dirty="0"/>
                        <a:t>formal</a:t>
                      </a:r>
                    </a:p>
                    <a:p>
                      <a:r>
                        <a:rPr lang="en-US" sz="1600" dirty="0"/>
                        <a:t>thoughtful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mysterious</a:t>
                      </a:r>
                    </a:p>
                    <a:p>
                      <a:r>
                        <a:rPr lang="en-US" sz="1600" dirty="0"/>
                        <a:t>epic</a:t>
                      </a:r>
                    </a:p>
                    <a:p>
                      <a:r>
                        <a:rPr lang="en-US" sz="1600" dirty="0"/>
                        <a:t>tense</a:t>
                      </a:r>
                    </a:p>
                    <a:p>
                      <a:r>
                        <a:rPr lang="en-US" sz="1600" dirty="0"/>
                        <a:t>enthusiastic</a:t>
                      </a:r>
                    </a:p>
                    <a:p>
                      <a:r>
                        <a:rPr lang="en-US" sz="1600" dirty="0"/>
                        <a:t>surprised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lyrical</a:t>
                      </a:r>
                    </a:p>
                    <a:p>
                      <a:r>
                        <a:rPr lang="en-US" sz="1600" dirty="0"/>
                        <a:t>dreamy</a:t>
                      </a:r>
                    </a:p>
                    <a:p>
                      <a:r>
                        <a:rPr lang="en-US" sz="1600" dirty="0"/>
                        <a:t>sad</a:t>
                      </a:r>
                    </a:p>
                    <a:p>
                      <a:r>
                        <a:rPr lang="en-US" sz="1600" dirty="0"/>
                        <a:t>solemn</a:t>
                      </a:r>
                    </a:p>
                    <a:p>
                      <a:r>
                        <a:rPr lang="en-US" sz="1600" dirty="0"/>
                        <a:t>contemplative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intriguing</a:t>
                      </a:r>
                    </a:p>
                    <a:p>
                      <a:r>
                        <a:rPr lang="en-US" sz="1600" dirty="0"/>
                        <a:t>tense</a:t>
                      </a:r>
                    </a:p>
                    <a:p>
                      <a:r>
                        <a:rPr lang="en-US" sz="1600" dirty="0"/>
                        <a:t>suspicious</a:t>
                      </a:r>
                    </a:p>
                    <a:p>
                      <a:r>
                        <a:rPr lang="en-US" sz="1600" dirty="0"/>
                        <a:t>cold</a:t>
                      </a:r>
                    </a:p>
                    <a:p>
                      <a:r>
                        <a:rPr lang="en-US" sz="1600" dirty="0"/>
                        <a:t>shocked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neutral</a:t>
                      </a:r>
                      <a:endParaRPr lang="ru-RU" sz="1600" dirty="0">
                        <a:latin typeface="Golos Text" panose="020B050302020202020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81741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513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E1E4-D104-14A8-BAFA-E42592D02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B7447-D7BF-3B05-A9BA-D6D1B01C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100" b="1" dirty="0">
                <a:latin typeface="DeepSeek-CJK-patch"/>
              </a:rPr>
              <a:t>Пример разметки (изображения)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E710160-1DBB-4CD1-7803-9B9CF4EB8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0040"/>
              </p:ext>
            </p:extLst>
          </p:nvPr>
        </p:nvGraphicFramePr>
        <p:xfrm>
          <a:off x="477848" y="3088591"/>
          <a:ext cx="10884310" cy="302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6011">
                  <a:extLst>
                    <a:ext uri="{9D8B030D-6E8A-4147-A177-3AD203B41FA5}">
                      <a16:colId xmlns:a16="http://schemas.microsoft.com/office/drawing/2014/main" val="3714721753"/>
                    </a:ext>
                  </a:extLst>
                </a:gridCol>
                <a:gridCol w="1510871">
                  <a:extLst>
                    <a:ext uri="{9D8B030D-6E8A-4147-A177-3AD203B41FA5}">
                      <a16:colId xmlns:a16="http://schemas.microsoft.com/office/drawing/2014/main" val="819995105"/>
                    </a:ext>
                  </a:extLst>
                </a:gridCol>
                <a:gridCol w="2115357">
                  <a:extLst>
                    <a:ext uri="{9D8B030D-6E8A-4147-A177-3AD203B41FA5}">
                      <a16:colId xmlns:a16="http://schemas.microsoft.com/office/drawing/2014/main" val="3464402074"/>
                    </a:ext>
                  </a:extLst>
                </a:gridCol>
                <a:gridCol w="2191012">
                  <a:extLst>
                    <a:ext uri="{9D8B030D-6E8A-4147-A177-3AD203B41FA5}">
                      <a16:colId xmlns:a16="http://schemas.microsoft.com/office/drawing/2014/main" val="1197583305"/>
                    </a:ext>
                  </a:extLst>
                </a:gridCol>
                <a:gridCol w="1581027">
                  <a:extLst>
                    <a:ext uri="{9D8B030D-6E8A-4147-A177-3AD203B41FA5}">
                      <a16:colId xmlns:a16="http://schemas.microsoft.com/office/drawing/2014/main" val="551820458"/>
                    </a:ext>
                  </a:extLst>
                </a:gridCol>
                <a:gridCol w="2460032">
                  <a:extLst>
                    <a:ext uri="{9D8B030D-6E8A-4147-A177-3AD203B41FA5}">
                      <a16:colId xmlns:a16="http://schemas.microsoft.com/office/drawing/2014/main" val="2108532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BOOK 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Golos Text" panose="020B0503020202020204"/>
                        </a:rPr>
                        <a:t>image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scene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Golos Text" panose="020B0503020202020204"/>
                        </a:rPr>
                        <a:t>characters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style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attributes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4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0070C0"/>
                          </a:solidFill>
                        </a:rPr>
                        <a:t>62</a:t>
                      </a:r>
                      <a:endParaRPr lang="ru-RU" sz="1300" b="0" dirty="0">
                        <a:solidFill>
                          <a:srgbClr val="0070C0"/>
                        </a:solidFill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book_illustrations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\62\cover.jpg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инопланетный дворец с жёлтыми стенами и символами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мужчина в броне, готовится к бою; женщина в красном платье, держится за него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реалистичная живопись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цветная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меч, ремни, футуристическая одежда, барельеф на стене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380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0070C0"/>
                          </a:solidFill>
                        </a:rPr>
                        <a:t>62</a:t>
                      </a:r>
                      <a:endParaRPr lang="ru-RU" sz="1300" b="0" dirty="0">
                        <a:solidFill>
                          <a:srgbClr val="0070C0"/>
                        </a:solidFill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book_illustrations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\62\img-142.jpg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интерьер большого судна или боевой колесницы, окружённый воином в доспехах и мрачными фигурами, в тумане или дымке</a:t>
                      </a:r>
                      <a:endParaRPr lang="en-US" sz="13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мужчина в ремнях с повязкой на груди, опустивший голову;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фигура в капюшоне;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воин в доспехах;</a:t>
                      </a:r>
                    </a:p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несколько фигур на заднем плане с копьями</a:t>
                      </a:r>
                      <a:endParaRPr lang="en-US" sz="13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реалистичная живопись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3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черно-белая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300" dirty="0">
                          <a:latin typeface="Golos Text" panose="020B0503020202020204"/>
                        </a:rPr>
                        <a:t>боевые доспехи</a:t>
                      </a:r>
                      <a:r>
                        <a:rPr lang="en-US" sz="1300" dirty="0">
                          <a:latin typeface="Golos Text" panose="020B0503020202020204"/>
                        </a:rPr>
                        <a:t>, </a:t>
                      </a:r>
                      <a:r>
                        <a:rPr lang="ru-RU" sz="1300" dirty="0">
                          <a:latin typeface="Golos Text" panose="020B0503020202020204"/>
                        </a:rPr>
                        <a:t>копья</a:t>
                      </a:r>
                      <a:r>
                        <a:rPr lang="en-US" sz="1300" dirty="0">
                          <a:latin typeface="Golos Text" panose="020B0503020202020204"/>
                        </a:rPr>
                        <a:t>, </a:t>
                      </a:r>
                      <a:r>
                        <a:rPr lang="ru-RU" sz="1300" dirty="0">
                          <a:latin typeface="Golos Text" panose="020B0503020202020204"/>
                        </a:rPr>
                        <a:t>фигуры людей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7742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rgbClr val="0070C0"/>
                          </a:solidFill>
                        </a:rPr>
                        <a:t>62</a:t>
                      </a:r>
                      <a:endParaRPr lang="ru-RU" sz="1300" b="0" dirty="0">
                        <a:solidFill>
                          <a:srgbClr val="0070C0"/>
                        </a:solidFill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book_illustrations</a:t>
                      </a: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\62\img-178.jpg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Golos Text" panose="020B0503020202020204"/>
                        </a:rPr>
                        <a:t>…</a:t>
                      </a:r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Golos Text" panose="020B0503020202020204"/>
                        </a:rPr>
                        <a:t>…</a:t>
                      </a:r>
                      <a:endParaRPr lang="ru-RU" sz="1300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0429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819A143-8B33-84E5-BBA5-F0BCC8C66710}"/>
              </a:ext>
            </a:extLst>
          </p:cNvPr>
          <p:cNvSpPr txBox="1"/>
          <p:nvPr/>
        </p:nvSpPr>
        <p:spPr>
          <a:xfrm>
            <a:off x="8828450" y="2780814"/>
            <a:ext cx="2637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Golos Text" panose="020B0503020202020204"/>
              </a:rPr>
              <a:t>Файл с разметкой изображений</a:t>
            </a:r>
            <a:endParaRPr lang="ru-RU" dirty="0">
              <a:latin typeface="Golos Text" panose="020B0503020202020204"/>
            </a:endParaRPr>
          </a:p>
        </p:txBody>
      </p:sp>
      <p:graphicFrame>
        <p:nvGraphicFramePr>
          <p:cNvPr id="20" name="Объект 4">
            <a:extLst>
              <a:ext uri="{FF2B5EF4-FFF2-40B4-BE49-F238E27FC236}">
                <a16:creationId xmlns:a16="http://schemas.microsoft.com/office/drawing/2014/main" id="{52E56468-6E12-F31F-7D21-2D78F186196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93770630"/>
              </p:ext>
            </p:extLst>
          </p:nvPr>
        </p:nvGraphicFramePr>
        <p:xfrm>
          <a:off x="423429" y="1720764"/>
          <a:ext cx="5968181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8044">
                  <a:extLst>
                    <a:ext uri="{9D8B030D-6E8A-4147-A177-3AD203B41FA5}">
                      <a16:colId xmlns:a16="http://schemas.microsoft.com/office/drawing/2014/main" val="2719083052"/>
                    </a:ext>
                  </a:extLst>
                </a:gridCol>
                <a:gridCol w="831809">
                  <a:extLst>
                    <a:ext uri="{9D8B030D-6E8A-4147-A177-3AD203B41FA5}">
                      <a16:colId xmlns:a16="http://schemas.microsoft.com/office/drawing/2014/main" val="862397906"/>
                    </a:ext>
                  </a:extLst>
                </a:gridCol>
                <a:gridCol w="843608">
                  <a:extLst>
                    <a:ext uri="{9D8B030D-6E8A-4147-A177-3AD203B41FA5}">
                      <a16:colId xmlns:a16="http://schemas.microsoft.com/office/drawing/2014/main" val="270898242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3963227326"/>
                    </a:ext>
                  </a:extLst>
                </a:gridCol>
                <a:gridCol w="1262462">
                  <a:extLst>
                    <a:ext uri="{9D8B030D-6E8A-4147-A177-3AD203B41FA5}">
                      <a16:colId xmlns:a16="http://schemas.microsoft.com/office/drawing/2014/main" val="2465744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READER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BOOK ID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PROJECT TITLE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GENRE</a:t>
                      </a:r>
                      <a:endParaRPr lang="ru-RU" sz="1400" b="1" dirty="0"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69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446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70C0"/>
                          </a:solidFill>
                        </a:rPr>
                        <a:t>62</a:t>
                      </a:r>
                      <a:endParaRPr lang="ru-RU" sz="1400" b="0" dirty="0">
                        <a:solidFill>
                          <a:srgbClr val="0070C0"/>
                        </a:solidFill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Chapter 03,Princess of Mars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Fantasy / Sci-Fi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367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123504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Golos Text" panose="020B0503020202020204"/>
                          <a:ea typeface="+mn-ea"/>
                          <a:cs typeface="+mn-cs"/>
                        </a:rPr>
                        <a:t>302</a:t>
                      </a:r>
                      <a:endParaRPr lang="ru-RU" sz="1400" b="0" kern="1200" dirty="0">
                        <a:solidFill>
                          <a:schemeClr val="tx1"/>
                        </a:solidFill>
                        <a:effectLst/>
                        <a:latin typeface="Golos Text" panose="020B050302020202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70C0"/>
                          </a:solidFill>
                          <a:latin typeface="Golos Text" panose="020B0503020202020204"/>
                        </a:rPr>
                        <a:t>62</a:t>
                      </a:r>
                      <a:endParaRPr lang="ru-RU" sz="1400" b="0" dirty="0">
                        <a:solidFill>
                          <a:srgbClr val="0070C0"/>
                        </a:solidFill>
                        <a:latin typeface="Golos Text" panose="020B050302020202020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Chapter 06,Princess of Mars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Fantasy / Sci-Fi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507982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5144725-A5CA-FE42-BE00-0265C8C4F64A}"/>
              </a:ext>
            </a:extLst>
          </p:cNvPr>
          <p:cNvSpPr txBox="1"/>
          <p:nvPr/>
        </p:nvSpPr>
        <p:spPr>
          <a:xfrm>
            <a:off x="3407519" y="1412987"/>
            <a:ext cx="3078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Golos Text" panose="020B0503020202020204"/>
              </a:rPr>
              <a:t>Общий файл с информацией о книгах</a:t>
            </a:r>
            <a:endParaRPr lang="ru-RU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7860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E85047D-07DB-48F5-3540-8D24668C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DeepSeek-CJK-patch"/>
              </a:rPr>
              <a:t>Цель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A4F9F85-D45D-CC54-D21C-9D27275A8F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000" b="0" i="0" dirty="0">
                <a:solidFill>
                  <a:srgbClr val="404040"/>
                </a:solidFill>
                <a:effectLst/>
                <a:latin typeface="DeepSeek-CJK-patch"/>
              </a:rPr>
              <a:t>Разработка метода автоматического определения жанра литературного произведения на основе </a:t>
            </a:r>
            <a:r>
              <a:rPr lang="ru-RU" sz="2000" b="1" i="0" dirty="0">
                <a:solidFill>
                  <a:srgbClr val="404040"/>
                </a:solidFill>
                <a:effectLst/>
                <a:latin typeface="DeepSeek-CJK-patch"/>
              </a:rPr>
              <a:t>мультимодального анализа</a:t>
            </a:r>
            <a:r>
              <a:rPr lang="ru-RU" sz="2000" b="0" i="0" dirty="0">
                <a:solidFill>
                  <a:srgbClr val="404040"/>
                </a:solidFill>
                <a:effectLst/>
                <a:latin typeface="DeepSeek-CJK-patch"/>
              </a:rPr>
              <a:t> для повышения точности классификации по сравнению с унимодальными подходами.</a:t>
            </a:r>
          </a:p>
          <a:p>
            <a:endParaRPr lang="ru-RU" sz="2000" dirty="0">
              <a:solidFill>
                <a:srgbClr val="404040"/>
              </a:solidFill>
              <a:latin typeface="DeepSeek-CJK-patch"/>
            </a:endParaRPr>
          </a:p>
          <a:p>
            <a:r>
              <a:rPr lang="ru-RU" sz="2000" dirty="0">
                <a:solidFill>
                  <a:srgbClr val="404040"/>
                </a:solidFill>
                <a:latin typeface="DeepSeek-CJK-patch"/>
              </a:rPr>
              <a:t>Возможное применение: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i="0" dirty="0">
                <a:solidFill>
                  <a:srgbClr val="404040"/>
                </a:solidFill>
                <a:effectLst/>
                <a:latin typeface="DeepSeek-CJK-patch"/>
              </a:rPr>
              <a:t>Цифровые библиотеки – автоматическая сортировка книг по жанрам.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i="0" dirty="0">
                <a:solidFill>
                  <a:srgbClr val="404040"/>
                </a:solidFill>
                <a:effectLst/>
                <a:latin typeface="DeepSeek-CJK-patch"/>
              </a:rPr>
              <a:t>Рекомендательные системы – подбор контента по предпочтениям пользователя.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i="0" dirty="0">
                <a:solidFill>
                  <a:srgbClr val="404040"/>
                </a:solidFill>
                <a:effectLst/>
                <a:latin typeface="DeepSeek-CJK-patch"/>
              </a:rPr>
              <a:t>Анализ контента – оценка стиля и тональности для издательств.</a:t>
            </a:r>
          </a:p>
        </p:txBody>
      </p:sp>
    </p:spTree>
    <p:extLst>
      <p:ext uri="{BB962C8B-B14F-4D97-AF65-F5344CB8AC3E}">
        <p14:creationId xmlns:p14="http://schemas.microsoft.com/office/powerpoint/2010/main" val="341786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B69C3-8DBA-49E4-895D-9348ED587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353DC-0029-223C-6ED7-43A01663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849" y="3077477"/>
            <a:ext cx="9099176" cy="703045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latin typeface="DeepSeek-CJK-patch"/>
              </a:rPr>
              <a:t>Размеченные данные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8B2316A2-0C99-4444-87BD-E6A4BCC7E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5279923"/>
            <a:ext cx="11185676" cy="1087011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2000" dirty="0">
                <a:latin typeface="DeepSeek-CJK-patch"/>
              </a:rPr>
              <a:t>Васильева Д.М.</a:t>
            </a:r>
          </a:p>
          <a:p>
            <a:pPr algn="r"/>
            <a:r>
              <a:rPr lang="ru-RU" sz="2000" dirty="0" err="1">
                <a:latin typeface="DeepSeek-CJK-patch"/>
              </a:rPr>
              <a:t>Крицин</a:t>
            </a:r>
            <a:r>
              <a:rPr lang="ru-RU" sz="2000" dirty="0">
                <a:latin typeface="DeepSeek-CJK-patch"/>
              </a:rPr>
              <a:t> Д.Д.</a:t>
            </a:r>
          </a:p>
          <a:p>
            <a:pPr algn="r"/>
            <a:r>
              <a:rPr lang="ru-RU" sz="2000" dirty="0">
                <a:latin typeface="DeepSeek-CJK-patch"/>
              </a:rPr>
              <a:t>Мамедов В.В.</a:t>
            </a:r>
          </a:p>
        </p:txBody>
      </p:sp>
    </p:spTree>
    <p:extLst>
      <p:ext uri="{BB962C8B-B14F-4D97-AF65-F5344CB8AC3E}">
        <p14:creationId xmlns:p14="http://schemas.microsoft.com/office/powerpoint/2010/main" val="1582200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AD090-95B8-A1CE-1B8C-7A8A1D8BE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52E78D-3C99-F571-A078-DE571226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Общая таблица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E71B4A-7990-B7BC-F67E-CC6F5D1EBA9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1542678"/>
            <a:ext cx="2011891" cy="936787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158BBA61-0DEF-3E92-B772-635D01B07A5A}"/>
              </a:ext>
            </a:extLst>
          </p:cNvPr>
          <p:cNvCxnSpPr/>
          <p:nvPr/>
        </p:nvCxnSpPr>
        <p:spPr>
          <a:xfrm flipH="1">
            <a:off x="1757357" y="1638701"/>
            <a:ext cx="6208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A48EE8C-3D35-ED33-9E69-3E8A683D2B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" y="2479464"/>
            <a:ext cx="10784945" cy="3825081"/>
          </a:xfrm>
        </p:spPr>
      </p:pic>
    </p:spTree>
    <p:extLst>
      <p:ext uri="{BB962C8B-B14F-4D97-AF65-F5344CB8AC3E}">
        <p14:creationId xmlns:p14="http://schemas.microsoft.com/office/powerpoint/2010/main" val="2513139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1CC05-86B3-B587-C075-3C3D3790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Текстовые данные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10A512-265C-B0D9-0C43-8DA03E7942F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1542678"/>
            <a:ext cx="2011891" cy="936787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63537DE-BF6E-FB0D-9192-8CC9616F9D12}"/>
              </a:ext>
            </a:extLst>
          </p:cNvPr>
          <p:cNvCxnSpPr/>
          <p:nvPr/>
        </p:nvCxnSpPr>
        <p:spPr>
          <a:xfrm flipH="1">
            <a:off x="2082477" y="2324501"/>
            <a:ext cx="6208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52C36B57-2803-8C7F-62A7-69E172F9D6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09599" y="2479464"/>
            <a:ext cx="10784945" cy="3825081"/>
          </a:xfrm>
        </p:spPr>
      </p:pic>
    </p:spTree>
    <p:extLst>
      <p:ext uri="{BB962C8B-B14F-4D97-AF65-F5344CB8AC3E}">
        <p14:creationId xmlns:p14="http://schemas.microsoft.com/office/powerpoint/2010/main" val="1197094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08278-9B25-AE14-1292-A31D117B3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15DBBE-3D56-A85C-11C2-0C5E1465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Аудио данные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C690B14-BA2C-E99D-20C7-6CE8BC918F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2280" y="3857228"/>
            <a:ext cx="11167440" cy="239438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28CA10-EA1B-D096-2B0E-04A0F5A3504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292" y="1374540"/>
            <a:ext cx="1859280" cy="235663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82F7DA-054C-6D3E-8605-F6177953A49B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3373" y="2794391"/>
            <a:ext cx="2011891" cy="936787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1C2AF055-9436-5E22-FA7F-F090FF203879}"/>
              </a:ext>
            </a:extLst>
          </p:cNvPr>
          <p:cNvCxnSpPr/>
          <p:nvPr/>
        </p:nvCxnSpPr>
        <p:spPr>
          <a:xfrm flipH="1">
            <a:off x="5305336" y="3123828"/>
            <a:ext cx="6208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D0F6A-E0B0-41A7-4838-8C2081E37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C60F7-5C6D-2AF2-5999-FFC126DC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Визуальные данные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CA775AB-AE27-D681-3BB2-BA0B105513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3974905"/>
            <a:ext cx="10996730" cy="2368976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09FAE6-B427-73EA-EEBC-7455F193EEE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1410101"/>
            <a:ext cx="1806341" cy="25648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1E01D1-5B53-BA0E-F9A5-D1642E6C34D4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9288" y="3038118"/>
            <a:ext cx="2011891" cy="936787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5DCFBDD3-A88D-2EEC-45FC-954AC6FF77F6}"/>
              </a:ext>
            </a:extLst>
          </p:cNvPr>
          <p:cNvCxnSpPr/>
          <p:nvPr/>
        </p:nvCxnSpPr>
        <p:spPr>
          <a:xfrm flipH="1">
            <a:off x="4508043" y="3593748"/>
            <a:ext cx="6208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69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9C5FA-1133-E9B2-DFD6-F5573760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4E3CC-C8E3-B474-C420-B38EA3CF3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849" y="3077477"/>
            <a:ext cx="9099176" cy="703045"/>
          </a:xfrm>
        </p:spPr>
        <p:txBody>
          <a:bodyPr>
            <a:noAutofit/>
          </a:bodyPr>
          <a:lstStyle/>
          <a:p>
            <a:pPr algn="ctr"/>
            <a:r>
              <a:rPr lang="ru-RU" sz="2400" dirty="0">
                <a:latin typeface="DeepSeek-CJK-patch"/>
              </a:rPr>
              <a:t>Граф знаний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A90D0346-59B7-55B6-5CA4-A41A3463B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5279923"/>
            <a:ext cx="11185676" cy="1087011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2000" dirty="0">
                <a:latin typeface="DeepSeek-CJK-patch"/>
              </a:rPr>
              <a:t>Васильева Д.М.</a:t>
            </a:r>
          </a:p>
          <a:p>
            <a:pPr algn="r"/>
            <a:r>
              <a:rPr lang="ru-RU" sz="2000" dirty="0" err="1">
                <a:latin typeface="DeepSeek-CJK-patch"/>
              </a:rPr>
              <a:t>Крицин</a:t>
            </a:r>
            <a:r>
              <a:rPr lang="ru-RU" sz="2000" dirty="0">
                <a:latin typeface="DeepSeek-CJK-patch"/>
              </a:rPr>
              <a:t> Д.Д.</a:t>
            </a:r>
          </a:p>
          <a:p>
            <a:pPr algn="r"/>
            <a:r>
              <a:rPr lang="ru-RU" sz="2000" dirty="0">
                <a:latin typeface="DeepSeek-CJK-patch"/>
              </a:rPr>
              <a:t>Мамедов В.В.</a:t>
            </a:r>
          </a:p>
        </p:txBody>
      </p:sp>
    </p:spTree>
    <p:extLst>
      <p:ext uri="{BB962C8B-B14F-4D97-AF65-F5344CB8AC3E}">
        <p14:creationId xmlns:p14="http://schemas.microsoft.com/office/powerpoint/2010/main" val="1370377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A5C42-51E7-5747-F55B-25079AD0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Граф предметной области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F28A8F4-A685-9CC7-8D49-6BD1D57071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14442"/>
            <a:ext cx="10945529" cy="4176332"/>
          </a:xfrm>
        </p:spPr>
      </p:pic>
    </p:spTree>
    <p:extLst>
      <p:ext uri="{BB962C8B-B14F-4D97-AF65-F5344CB8AC3E}">
        <p14:creationId xmlns:p14="http://schemas.microsoft.com/office/powerpoint/2010/main" val="3223624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D090C-D231-C89C-108D-9F524545D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DD122D-CAD2-62D0-E77A-331111AF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Построенный граф (для 1 книги)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62055C78-59E9-A08F-87F5-0E1BC899D0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82" y="1324593"/>
            <a:ext cx="4933636" cy="5074124"/>
          </a:xfrm>
        </p:spPr>
      </p:pic>
    </p:spTree>
    <p:extLst>
      <p:ext uri="{BB962C8B-B14F-4D97-AF65-F5344CB8AC3E}">
        <p14:creationId xmlns:p14="http://schemas.microsoft.com/office/powerpoint/2010/main" val="190930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6923B2-950A-422E-4CFA-6F1D4F41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Запрос (озвученные книги диктором)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153171-1748-5C3F-00BA-9DEEC120C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15925"/>
            <a:ext cx="4953802" cy="4596191"/>
          </a:xfrm>
        </p:spPr>
        <p:txBody>
          <a:bodyPr numCol="1">
            <a:normAutofit fontScale="32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ru-RU" sz="3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lang="ru-RU" sz="3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читателя</a:t>
            </a:r>
            <a:endParaRPr lang="ru-RU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 err="1">
                <a:solidFill>
                  <a:srgbClr val="6B588E"/>
                </a:solidFill>
                <a:effectLst/>
                <a:latin typeface="Consolas" panose="020B0609020204030204" pitchFamily="49" charset="0"/>
              </a:rPr>
              <a:t>reader_id</a:t>
            </a:r>
            <a:r>
              <a:rPr lang="en-US" sz="3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400" b="0" dirty="0">
                <a:solidFill>
                  <a:srgbClr val="C053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"198"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br>
              <a:rPr lang="en-US" sz="3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3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SPARQL-</a:t>
            </a:r>
            <a:r>
              <a:rPr lang="ru-RU" sz="3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запрос</a:t>
            </a:r>
            <a:endParaRPr lang="ru-RU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6B588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3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400" b="0" dirty="0">
                <a:solidFill>
                  <a:srgbClr val="C053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3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400" b="0" dirty="0">
                <a:solidFill>
                  <a:srgbClr val="C0538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PREFIX ex: &lt;http://example.org/schema#&gt;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br>
              <a:rPr lang="en-US" sz="3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SELECT DISTINCT ?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project_title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chapter_name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sz="3400" b="0" dirty="0">
                <a:solidFill>
                  <a:srgbClr val="668F9A"/>
                </a:solidFill>
                <a:effectLst/>
                <a:latin typeface="Consolas" panose="020B0609020204030204" pitchFamily="49" charset="0"/>
              </a:rPr>
              <a:t>{{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?reader a 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ex:Reader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ex:readerID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sz="3400" b="0" dirty="0">
                <a:solidFill>
                  <a:srgbClr val="C7792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3400" b="0" dirty="0" err="1">
                <a:solidFill>
                  <a:srgbClr val="6B588E"/>
                </a:solidFill>
                <a:effectLst/>
                <a:latin typeface="Consolas" panose="020B0609020204030204" pitchFamily="49" charset="0"/>
              </a:rPr>
              <a:t>reader_id</a:t>
            </a:r>
            <a:r>
              <a:rPr lang="en-US" sz="3400" b="0" dirty="0">
                <a:solidFill>
                  <a:srgbClr val="C7792B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" ;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  ^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ex:hasReader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?chapter .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br>
              <a:rPr lang="en-US" sz="3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?chapter a 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ex:Chapter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ex:chapterValue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chapter_name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  ^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ex:hasChapter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?book .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br>
              <a:rPr lang="en-US" sz="3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?book a 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ex:Book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ex:hasTitle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project_title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.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br>
              <a:rPr lang="en-US" sz="3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BIND(REPLACE(STR(?book), "^.*/book/", "") AS ?</a:t>
            </a:r>
            <a:r>
              <a:rPr lang="en-US" sz="34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3400" b="0" dirty="0">
                <a:solidFill>
                  <a:srgbClr val="668F9A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34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3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21F4A1-2E7B-4853-C8EB-81B28092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600" y="3578842"/>
            <a:ext cx="3695529" cy="263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60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9C08F-96E2-F730-0814-C072BBDF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E8A22-920E-8179-0EA7-09688D2AD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Запрос (озвученные тексты для книги)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1ABD1E-71A1-791F-A342-BC61EC335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15925"/>
            <a:ext cx="3957587" cy="4596191"/>
          </a:xfrm>
        </p:spPr>
        <p:txBody>
          <a:bodyPr numCol="1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ID </a:t>
            </a:r>
            <a:r>
              <a:rPr lang="ru-RU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книги</a:t>
            </a:r>
            <a:endParaRPr lang="ru-RU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 err="1">
                <a:solidFill>
                  <a:srgbClr val="6B588E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11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053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"121"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1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B588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11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053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0538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PREFIX ex: &lt;http://example.org/schema#&gt;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1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SELECT DISTINCT ?chapter ?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reader_id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?text ?label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sz="1100" b="0" dirty="0">
                <a:solidFill>
                  <a:srgbClr val="668F9A"/>
                </a:solidFill>
                <a:effectLst/>
                <a:latin typeface="Consolas" panose="020B0609020204030204" pitchFamily="49" charset="0"/>
              </a:rPr>
              <a:t>{{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?book a 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ex:Book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.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FILTER (STRENDS(STR(?book), "/book/</a:t>
            </a:r>
            <a:r>
              <a:rPr lang="en-US" sz="1100" b="0" dirty="0">
                <a:solidFill>
                  <a:srgbClr val="C7792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6B588E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1100" b="0" dirty="0">
                <a:solidFill>
                  <a:srgbClr val="C7792B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"))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1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?book 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ex:hasChapter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chapter_uri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.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?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chapter_uri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ex:chapterValue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?chapter ;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ex:hasReader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?reader .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1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?reader 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ex:readerID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reader_id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ex:hasMarkText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textmark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.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1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?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textmark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ex:hasText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?text ;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ex:hasLabel</a:t>
            </a: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?label .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100" b="0" dirty="0">
                <a:solidFill>
                  <a:srgbClr val="668F9A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1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34CAB8-4998-2A1F-F938-D3E61327B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050" y="4030981"/>
            <a:ext cx="7016484" cy="19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98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EFC618-D98A-B0A1-23EC-A6472202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DeepSeek-CJK-patch"/>
              </a:rPr>
              <a:t>Описание датасета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F33813-D04F-6FD7-0547-CCBFEDEE0C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404040"/>
                </a:solidFill>
                <a:effectLst/>
                <a:latin typeface="DeepSeek-CJK-patch"/>
              </a:rPr>
              <a:t>LibriSpeech</a:t>
            </a:r>
            <a:r>
              <a:rPr lang="en-US" b="1" i="0" dirty="0">
                <a:solidFill>
                  <a:srgbClr val="404040"/>
                </a:solidFill>
                <a:effectLst/>
                <a:latin typeface="DeepSeek-CJK-patch"/>
              </a:rPr>
              <a:t> (OpenSLR-12)</a:t>
            </a:r>
            <a:r>
              <a:rPr lang="ru-RU" b="1" dirty="0">
                <a:solidFill>
                  <a:srgbClr val="404040"/>
                </a:solidFill>
                <a:latin typeface="DeepSeek-CJK-patch"/>
              </a:rPr>
              <a:t>: </a:t>
            </a:r>
            <a:r>
              <a:rPr lang="en-US" dirty="0">
                <a:solidFill>
                  <a:srgbClr val="404040"/>
                </a:solidFill>
                <a:latin typeface="DeepSeek-CJK-patch"/>
                <a:hlinkClick r:id="rId2"/>
              </a:rPr>
              <a:t>https://www.openslr.org/12/</a:t>
            </a:r>
            <a:r>
              <a:rPr lang="ru-RU" dirty="0">
                <a:solidFill>
                  <a:srgbClr val="404040"/>
                </a:solidFill>
                <a:latin typeface="DeepSeek-CJK-patch"/>
              </a:rPr>
              <a:t> </a:t>
            </a:r>
          </a:p>
          <a:p>
            <a:endParaRPr lang="ru-RU" b="0" i="0" dirty="0">
              <a:solidFill>
                <a:srgbClr val="5C3200"/>
              </a:solidFill>
              <a:effectLst/>
              <a:latin typeface="DeepSeek-CJK-patch"/>
            </a:endParaRPr>
          </a:p>
          <a:p>
            <a:pPr>
              <a:buNone/>
            </a:pPr>
            <a:r>
              <a:rPr lang="ru-RU" b="1" dirty="0">
                <a:latin typeface="DeepSeek-CJK-patch"/>
              </a:rPr>
              <a:t>Основные характеристики датасета: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b="1" dirty="0">
                <a:latin typeface="DeepSeek-CJK-patch"/>
              </a:rPr>
              <a:t>Объем аудио</a:t>
            </a:r>
            <a:r>
              <a:rPr lang="ru-RU" dirty="0">
                <a:latin typeface="DeepSeek-CJK-patch"/>
              </a:rPr>
              <a:t>: ~100 часов;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b="1" dirty="0">
                <a:latin typeface="DeepSeek-CJK-patch"/>
              </a:rPr>
              <a:t>Количество говорящих</a:t>
            </a:r>
            <a:r>
              <a:rPr lang="ru-RU" dirty="0">
                <a:latin typeface="DeepSeek-CJK-patch"/>
              </a:rPr>
              <a:t>: 251;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b="1" dirty="0">
                <a:latin typeface="DeepSeek-CJK-patch"/>
              </a:rPr>
              <a:t>Формат аудио</a:t>
            </a:r>
            <a:r>
              <a:rPr lang="ru-RU" dirty="0">
                <a:latin typeface="DeepSeek-CJK-patch"/>
              </a:rPr>
              <a:t>: FLAC, 16 кГц;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b="1" dirty="0">
                <a:latin typeface="DeepSeek-CJK-patch"/>
              </a:rPr>
              <a:t>Источник</a:t>
            </a:r>
            <a:r>
              <a:rPr lang="ru-RU" dirty="0">
                <a:latin typeface="DeepSeek-CJK-patch"/>
              </a:rPr>
              <a:t>: аудиокниги из проекта </a:t>
            </a:r>
            <a:r>
              <a:rPr lang="ru-RU" dirty="0" err="1">
                <a:latin typeface="DeepSeek-CJK-patch"/>
              </a:rPr>
              <a:t>LibriVox</a:t>
            </a:r>
            <a:r>
              <a:rPr lang="ru-RU" dirty="0">
                <a:latin typeface="DeepSeek-CJK-patch"/>
              </a:rPr>
              <a:t>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b="1" dirty="0">
                <a:latin typeface="DeepSeek-CJK-patch"/>
              </a:rPr>
              <a:t>Размер архива</a:t>
            </a:r>
            <a:r>
              <a:rPr lang="ru-RU" dirty="0">
                <a:latin typeface="DeepSeek-CJK-patch"/>
              </a:rPr>
              <a:t>: ~6.3 ГБ;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ru-RU" b="1" dirty="0">
                <a:latin typeface="DeepSeek-CJK-patch"/>
              </a:rPr>
              <a:t>Наличие транскрипций.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3C53D2-0A0F-5BE0-BD5E-10C491C13BF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475230"/>
            <a:ext cx="5017783" cy="355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80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BF8CC-543B-71EA-7E98-CE3E4259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7633CE-5AF8-9F56-0A38-A1E5024C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Запрос (озвученные тексты для книги)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17861-B058-8184-5379-7197DCEE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19672"/>
            <a:ext cx="5050055" cy="4833495"/>
          </a:xfrm>
        </p:spPr>
        <p:txBody>
          <a:bodyPr numCol="1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Жанр для фильтрации</a:t>
            </a:r>
            <a:endParaRPr lang="ru-RU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6B588E"/>
                </a:solidFill>
                <a:effectLst/>
                <a:latin typeface="Consolas" panose="020B0609020204030204" pitchFamily="49" charset="0"/>
              </a:rPr>
              <a:t>genre</a:t>
            </a:r>
            <a:r>
              <a:rPr 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053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"Fantasy / Sci-Fi"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br>
              <a:rPr 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 SPARQL-</a:t>
            </a:r>
            <a:r>
              <a:rPr lang="ru-RU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запрос</a:t>
            </a:r>
            <a:endParaRPr lang="ru-RU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6B588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0538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C0538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PREFIX ex: &lt;http://example.org/schema#&gt;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br>
              <a:rPr 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SELECT DISTINCT ?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project_title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chapter_name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reader_id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sz="1000" b="0" dirty="0">
                <a:solidFill>
                  <a:srgbClr val="668F9A"/>
                </a:solidFill>
                <a:effectLst/>
                <a:latin typeface="Consolas" panose="020B0609020204030204" pitchFamily="49" charset="0"/>
              </a:rPr>
              <a:t>{{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?book a 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ex:Book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ex:hasGenre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US" sz="1000" b="0" dirty="0">
                <a:solidFill>
                  <a:srgbClr val="C7792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6B588E"/>
                </a:solidFill>
                <a:effectLst/>
                <a:latin typeface="Consolas" panose="020B0609020204030204" pitchFamily="49" charset="0"/>
              </a:rPr>
              <a:t>genre</a:t>
            </a:r>
            <a:r>
              <a:rPr lang="en-US" sz="1000" b="0" dirty="0">
                <a:solidFill>
                  <a:srgbClr val="C7792B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" ;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ex:hasTitle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project_title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ex:hasChapter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?chapter .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br>
              <a:rPr 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?chapter a 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ex:Chapter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ex:chapterValue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chapter_name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ex:hasReader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?reader .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br>
              <a:rPr 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?reader a 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ex:Reader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;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ex:readerID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?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reader_id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 .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br>
              <a:rPr lang="en-US" sz="10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  BIND(REPLACE(STR(?book), "^.*/book/", "") AS ?</a:t>
            </a:r>
            <a:r>
              <a:rPr lang="en-US" sz="1000" b="0" dirty="0" err="1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book_id</a:t>
            </a: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000" b="0" dirty="0">
                <a:solidFill>
                  <a:srgbClr val="3779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668F9A"/>
                </a:solidFill>
                <a:effectLst/>
                <a:latin typeface="Consolas" panose="020B0609020204030204" pitchFamily="49" charset="0"/>
              </a:rPr>
              <a:t>}}</a:t>
            </a:r>
            <a:endParaRPr lang="en-US" sz="10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4F9641-8F9E-E76F-62DF-19DEEB24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54"/>
          <a:stretch>
            <a:fillRect/>
          </a:stretch>
        </p:blipFill>
        <p:spPr>
          <a:xfrm>
            <a:off x="6179418" y="3196859"/>
            <a:ext cx="4294821" cy="30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2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EC88A-E336-CC8B-B008-4A9DB6B63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DeepSeek-CJK-patch"/>
              </a:rPr>
              <a:t>Пример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6C986-F2D3-DB57-0AF9-758DA6038507}"/>
              </a:ext>
            </a:extLst>
          </p:cNvPr>
          <p:cNvSpPr txBox="1"/>
          <p:nvPr/>
        </p:nvSpPr>
        <p:spPr>
          <a:xfrm>
            <a:off x="943897" y="4244383"/>
            <a:ext cx="5152103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300" b="0" dirty="0" err="1">
                <a:solidFill>
                  <a:srgbClr val="333333"/>
                </a:solidFill>
                <a:effectLst/>
                <a:latin typeface="DeepSeek-CJK-patch"/>
              </a:rPr>
              <a:t>id,</a:t>
            </a:r>
            <a:r>
              <a:rPr lang="en-US" sz="1300" b="0" dirty="0" err="1">
                <a:solidFill>
                  <a:srgbClr val="C05386"/>
                </a:solidFill>
                <a:effectLst/>
                <a:latin typeface="DeepSeek-CJK-patch"/>
              </a:rPr>
              <a:t>text</a:t>
            </a:r>
            <a:endParaRPr lang="en-US" sz="1300" b="0" dirty="0">
              <a:solidFill>
                <a:srgbClr val="C05386"/>
              </a:solidFill>
              <a:effectLst/>
              <a:latin typeface="DeepSeek-CJK-patch"/>
            </a:endParaRPr>
          </a:p>
          <a:p>
            <a:pPr>
              <a:lnSpc>
                <a:spcPts val="1425"/>
              </a:lnSpc>
            </a:pPr>
            <a:r>
              <a:rPr lang="en-US" sz="1300" b="0" dirty="0">
                <a:solidFill>
                  <a:srgbClr val="333333"/>
                </a:solidFill>
                <a:effectLst/>
                <a:latin typeface="DeepSeek-CJK-patch"/>
              </a:rPr>
              <a:t>19-198-000</a:t>
            </a:r>
            <a:r>
              <a:rPr lang="ru-RU" sz="1300" b="0" dirty="0">
                <a:solidFill>
                  <a:srgbClr val="333333"/>
                </a:solidFill>
                <a:effectLst/>
                <a:latin typeface="DeepSeek-CJK-patch"/>
              </a:rPr>
              <a:t>2</a:t>
            </a:r>
            <a:r>
              <a:rPr lang="en-US" sz="1300" b="0" dirty="0">
                <a:solidFill>
                  <a:srgbClr val="333333"/>
                </a:solidFill>
                <a:effectLst/>
                <a:latin typeface="DeepSeek-CJK-patch"/>
              </a:rPr>
              <a:t>,</a:t>
            </a:r>
            <a:r>
              <a:rPr lang="en-US" sz="1300" b="0" dirty="0">
                <a:solidFill>
                  <a:srgbClr val="C05386"/>
                </a:solidFill>
                <a:effectLst/>
                <a:latin typeface="DeepSeek-CJK-patch"/>
              </a:rPr>
              <a:t> NEITHER THE AUTHOR NOR THE PUBLIC HAVE ANY OTHER CONCERN THAN AS SOME OBSERVATION IS NECESSARY UPON THOSE PARTS OF THE WORK WHICH THIRTEEN YEARS HAVE MADE COMPARATIVELY OBSOLETE</a:t>
            </a:r>
            <a:endParaRPr lang="en-US" sz="1300" b="0" dirty="0">
              <a:solidFill>
                <a:srgbClr val="333333"/>
              </a:solidFill>
              <a:effectLst/>
              <a:latin typeface="DeepSeek-CJK-patch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C70C3-FD05-76BB-B82D-A5CE33DFA99D}"/>
              </a:ext>
            </a:extLst>
          </p:cNvPr>
          <p:cNvSpPr txBox="1"/>
          <p:nvPr/>
        </p:nvSpPr>
        <p:spPr>
          <a:xfrm>
            <a:off x="943897" y="1763082"/>
            <a:ext cx="337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DeepSeek-CJK-patch"/>
              </a:rPr>
              <a:t>Диктор №19, Аудиокнига №198.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E2B75-7C7F-BBF6-2CCC-F0445C9F07F5}"/>
              </a:ext>
            </a:extLst>
          </p:cNvPr>
          <p:cNvSpPr txBox="1"/>
          <p:nvPr/>
        </p:nvSpPr>
        <p:spPr>
          <a:xfrm>
            <a:off x="943897" y="3223594"/>
            <a:ext cx="515210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300" b="0" dirty="0" err="1">
                <a:solidFill>
                  <a:srgbClr val="333333"/>
                </a:solidFill>
                <a:effectLst/>
                <a:latin typeface="DeepSeek-CJK-patch"/>
              </a:rPr>
              <a:t>id,</a:t>
            </a:r>
            <a:r>
              <a:rPr lang="en-US" sz="1300" b="0" dirty="0" err="1">
                <a:solidFill>
                  <a:srgbClr val="C05386"/>
                </a:solidFill>
                <a:effectLst/>
                <a:latin typeface="DeepSeek-CJK-patch"/>
              </a:rPr>
              <a:t>text</a:t>
            </a:r>
            <a:endParaRPr lang="en-US" sz="1300" b="0" dirty="0">
              <a:solidFill>
                <a:srgbClr val="C05386"/>
              </a:solidFill>
              <a:effectLst/>
              <a:latin typeface="DeepSeek-CJK-patch"/>
            </a:endParaRPr>
          </a:p>
          <a:p>
            <a:pPr>
              <a:lnSpc>
                <a:spcPts val="1425"/>
              </a:lnSpc>
            </a:pPr>
            <a:r>
              <a:rPr lang="en-US" sz="1300" b="0" dirty="0">
                <a:solidFill>
                  <a:srgbClr val="333333"/>
                </a:solidFill>
                <a:effectLst/>
                <a:latin typeface="DeepSeek-CJK-patch"/>
              </a:rPr>
              <a:t>19-198-000</a:t>
            </a:r>
            <a:r>
              <a:rPr lang="ru-RU" sz="1300" b="0" dirty="0">
                <a:solidFill>
                  <a:srgbClr val="333333"/>
                </a:solidFill>
                <a:effectLst/>
                <a:latin typeface="DeepSeek-CJK-patch"/>
              </a:rPr>
              <a:t>1</a:t>
            </a:r>
            <a:r>
              <a:rPr lang="en-US" sz="1300" b="0" dirty="0">
                <a:solidFill>
                  <a:srgbClr val="333333"/>
                </a:solidFill>
                <a:effectLst/>
                <a:latin typeface="DeepSeek-CJK-patch"/>
              </a:rPr>
              <a:t>,</a:t>
            </a:r>
            <a:r>
              <a:rPr lang="en-US" sz="1300" b="0" dirty="0">
                <a:solidFill>
                  <a:srgbClr val="C05386"/>
                </a:solidFill>
                <a:effectLst/>
                <a:latin typeface="DeepSeek-CJK-patch"/>
              </a:rPr>
              <a:t> THIS LITTLE WORK WAS FINISHED IN THE YEAR EIGHTEEN O THREE AND INTENDED FOR IMMEDIATE PUBLICATION IT WAS DISPOSED OF TO A BOOKSELLER IT WAS EVEN ADVERTISED</a:t>
            </a:r>
            <a:endParaRPr lang="en-US" sz="1300" b="0" dirty="0">
              <a:solidFill>
                <a:srgbClr val="333333"/>
              </a:solidFill>
              <a:effectLst/>
              <a:latin typeface="DeepSeek-CJK-patch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DB251-A002-3713-FCBB-88D30E8EDE1B}"/>
              </a:ext>
            </a:extLst>
          </p:cNvPr>
          <p:cNvSpPr txBox="1"/>
          <p:nvPr/>
        </p:nvSpPr>
        <p:spPr>
          <a:xfrm>
            <a:off x="943897" y="2558168"/>
            <a:ext cx="5152103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sz="1300" b="0" dirty="0" err="1">
                <a:solidFill>
                  <a:srgbClr val="333333"/>
                </a:solidFill>
                <a:effectLst/>
                <a:latin typeface="DeepSeek-CJK-patch"/>
              </a:rPr>
              <a:t>id,</a:t>
            </a:r>
            <a:r>
              <a:rPr lang="en-US" sz="1300" b="0" dirty="0" err="1">
                <a:solidFill>
                  <a:srgbClr val="C05386"/>
                </a:solidFill>
                <a:effectLst/>
                <a:latin typeface="DeepSeek-CJK-patch"/>
              </a:rPr>
              <a:t>text</a:t>
            </a:r>
            <a:endParaRPr lang="en-US" sz="1300" b="0" dirty="0">
              <a:solidFill>
                <a:srgbClr val="C05386"/>
              </a:solidFill>
              <a:effectLst/>
              <a:latin typeface="DeepSeek-CJK-patch"/>
            </a:endParaRPr>
          </a:p>
          <a:p>
            <a:pPr>
              <a:lnSpc>
                <a:spcPts val="1425"/>
              </a:lnSpc>
            </a:pPr>
            <a:r>
              <a:rPr lang="en-US" sz="1300" b="0" dirty="0">
                <a:solidFill>
                  <a:srgbClr val="333333"/>
                </a:solidFill>
                <a:effectLst/>
                <a:latin typeface="DeepSeek-CJK-patch"/>
              </a:rPr>
              <a:t>19-198-000</a:t>
            </a:r>
            <a:r>
              <a:rPr lang="ru-RU" sz="1300" b="0" dirty="0">
                <a:solidFill>
                  <a:srgbClr val="333333"/>
                </a:solidFill>
                <a:effectLst/>
                <a:latin typeface="DeepSeek-CJK-patch"/>
              </a:rPr>
              <a:t>0</a:t>
            </a:r>
            <a:r>
              <a:rPr lang="en-US" sz="1300" b="0" dirty="0">
                <a:solidFill>
                  <a:srgbClr val="333333"/>
                </a:solidFill>
                <a:effectLst/>
                <a:latin typeface="DeepSeek-CJK-patch"/>
              </a:rPr>
              <a:t>,</a:t>
            </a:r>
            <a:r>
              <a:rPr lang="en-US" sz="1300" b="0" dirty="0">
                <a:solidFill>
                  <a:srgbClr val="C05386"/>
                </a:solidFill>
                <a:effectLst/>
                <a:latin typeface="DeepSeek-CJK-patch"/>
              </a:rPr>
              <a:t> NORTHANGER ABBEY</a:t>
            </a:r>
            <a:endParaRPr lang="en-US" sz="1300" b="0" dirty="0">
              <a:solidFill>
                <a:srgbClr val="333333"/>
              </a:solidFill>
              <a:effectLst/>
              <a:latin typeface="DeepSeek-CJK-patch"/>
            </a:endParaRPr>
          </a:p>
        </p:txBody>
      </p:sp>
      <p:pic>
        <p:nvPicPr>
          <p:cNvPr id="15" name="19-198-0002">
            <a:hlinkClick r:id="" action="ppaction://media"/>
            <a:extLst>
              <a:ext uri="{FF2B5EF4-FFF2-40B4-BE49-F238E27FC236}">
                <a16:creationId xmlns:a16="http://schemas.microsoft.com/office/drawing/2014/main" id="{19E459C8-14E1-CF49-8AC9-B8A109F284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73073" y="4586990"/>
            <a:ext cx="304800" cy="304800"/>
          </a:xfrm>
          <a:prstGeom prst="rect">
            <a:avLst/>
          </a:prstGeom>
        </p:spPr>
      </p:pic>
      <p:pic>
        <p:nvPicPr>
          <p:cNvPr id="16" name="19-198-0001">
            <a:hlinkClick r:id="" action="ppaction://media"/>
            <a:extLst>
              <a:ext uri="{FF2B5EF4-FFF2-40B4-BE49-F238E27FC236}">
                <a16:creationId xmlns:a16="http://schemas.microsoft.com/office/drawing/2014/main" id="{A8D37FFB-BEDD-DA03-3E11-218804CEEE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73073" y="3645882"/>
            <a:ext cx="304800" cy="304800"/>
          </a:xfrm>
          <a:prstGeom prst="rect">
            <a:avLst/>
          </a:prstGeom>
        </p:spPr>
      </p:pic>
      <p:pic>
        <p:nvPicPr>
          <p:cNvPr id="17" name="19-198-0000">
            <a:hlinkClick r:id="" action="ppaction://media"/>
            <a:extLst>
              <a:ext uri="{FF2B5EF4-FFF2-40B4-BE49-F238E27FC236}">
                <a16:creationId xmlns:a16="http://schemas.microsoft.com/office/drawing/2014/main" id="{44B8DF03-8C52-FFDC-4299-10E330BD1B2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73073" y="2704774"/>
            <a:ext cx="304800" cy="304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AC6B07-8250-A815-0E63-932929D2A2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46" y="2357473"/>
            <a:ext cx="2098060" cy="2994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5ADE59-A9F0-1850-10F0-13326905A6E3}"/>
              </a:ext>
            </a:extLst>
          </p:cNvPr>
          <p:cNvSpPr txBox="1"/>
          <p:nvPr/>
        </p:nvSpPr>
        <p:spPr>
          <a:xfrm>
            <a:off x="7480987" y="5866486"/>
            <a:ext cx="3580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DeepSeek-CJK-patch"/>
              </a:rPr>
              <a:t>Ручной поиск/</a:t>
            </a:r>
          </a:p>
          <a:p>
            <a:r>
              <a:rPr lang="ru-RU" dirty="0" err="1">
                <a:latin typeface="DeepSeek-CJK-patch"/>
              </a:rPr>
              <a:t>Парсинг</a:t>
            </a:r>
            <a:r>
              <a:rPr lang="ru-RU" dirty="0">
                <a:latin typeface="DeepSeek-CJK-patch"/>
              </a:rPr>
              <a:t> с </a:t>
            </a:r>
            <a:r>
              <a:rPr lang="en-US" dirty="0" err="1">
                <a:latin typeface="DeepSeek-CJK-patch"/>
              </a:rPr>
              <a:t>O</a:t>
            </a:r>
            <a:r>
              <a:rPr lang="en-US" b="0" dirty="0" err="1">
                <a:effectLst/>
                <a:latin typeface="DeepSeek-CJK-patch"/>
              </a:rPr>
              <a:t>penLibrary</a:t>
            </a:r>
            <a:r>
              <a:rPr lang="en-US" dirty="0">
                <a:latin typeface="DeepSeek-CJK-patch"/>
              </a:rPr>
              <a:t>, </a:t>
            </a:r>
            <a:r>
              <a:rPr lang="en-US" b="0" i="0" dirty="0">
                <a:solidFill>
                  <a:srgbClr val="333333"/>
                </a:solidFill>
                <a:effectLst/>
                <a:latin typeface="DeepSeek-CJK-patch"/>
              </a:rPr>
              <a:t>Gutenberg</a:t>
            </a:r>
            <a:endParaRPr lang="en-US" b="0" dirty="0">
              <a:effectLst/>
              <a:latin typeface="DeepSeek-CJK-patch"/>
            </a:endParaRPr>
          </a:p>
          <a:p>
            <a:endParaRPr lang="ru-RU" dirty="0">
              <a:latin typeface="DeepSeek-CJK-patch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E2FBA88C-B7E5-A3A5-CB47-02AD4FC8490B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9271285" y="5598488"/>
            <a:ext cx="155884" cy="267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F6E3A0C-21F7-84BA-0033-DEB327C671AF}"/>
              </a:ext>
            </a:extLst>
          </p:cNvPr>
          <p:cNvSpPr/>
          <p:nvPr/>
        </p:nvSpPr>
        <p:spPr>
          <a:xfrm>
            <a:off x="8266383" y="2196816"/>
            <a:ext cx="2884785" cy="331543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635BBD7-1351-9A41-B1F1-A1FB218A0C7D}"/>
              </a:ext>
            </a:extLst>
          </p:cNvPr>
          <p:cNvSpPr/>
          <p:nvPr/>
        </p:nvSpPr>
        <p:spPr>
          <a:xfrm>
            <a:off x="761017" y="2357473"/>
            <a:ext cx="6925842" cy="299412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4158A0-41C9-41A5-FC84-5612FA470E93}"/>
              </a:ext>
            </a:extLst>
          </p:cNvPr>
          <p:cNvSpPr txBox="1"/>
          <p:nvPr/>
        </p:nvSpPr>
        <p:spPr>
          <a:xfrm>
            <a:off x="1620848" y="5883804"/>
            <a:ext cx="1269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 err="1">
                <a:solidFill>
                  <a:srgbClr val="404040"/>
                </a:solidFill>
                <a:effectLst/>
                <a:latin typeface="DeepSeek-CJK-patch"/>
              </a:rPr>
              <a:t>LibriSpeech</a:t>
            </a:r>
            <a:endParaRPr lang="ru-RU" dirty="0">
              <a:latin typeface="DeepSeek-CJK-patch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2DF6E4B-E4F7-601C-86FB-2ECEC057DC7A}"/>
              </a:ext>
            </a:extLst>
          </p:cNvPr>
          <p:cNvCxnSpPr>
            <a:stCxn id="18" idx="0"/>
          </p:cNvCxnSpPr>
          <p:nvPr/>
        </p:nvCxnSpPr>
        <p:spPr>
          <a:xfrm flipV="1">
            <a:off x="2255767" y="5469681"/>
            <a:ext cx="216063" cy="414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49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633D2-B0B7-A7C7-5145-6D94E777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849" y="3077477"/>
            <a:ext cx="9099176" cy="703045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latin typeface="DeepSeek-CJK-patch"/>
              </a:rPr>
              <a:t>Уровни разметки и требования к ним в мультимодальном датасете для жанровой классификации литературы</a:t>
            </a:r>
            <a:endParaRPr lang="ru-RU" sz="2400" dirty="0">
              <a:latin typeface="DeepSeek-CJK-patch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93B264A4-1ECE-55CA-BA53-81098F7E1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5279923"/>
            <a:ext cx="11185676" cy="1087011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2000" dirty="0">
                <a:latin typeface="DeepSeek-CJK-patch"/>
              </a:rPr>
              <a:t>Васильева Д.М.</a:t>
            </a:r>
          </a:p>
          <a:p>
            <a:pPr algn="r"/>
            <a:r>
              <a:rPr lang="ru-RU" sz="2000" dirty="0" err="1">
                <a:latin typeface="DeepSeek-CJK-patch"/>
              </a:rPr>
              <a:t>Крицин</a:t>
            </a:r>
            <a:r>
              <a:rPr lang="ru-RU" sz="2000" dirty="0">
                <a:latin typeface="DeepSeek-CJK-patch"/>
              </a:rPr>
              <a:t> Д.Д.</a:t>
            </a:r>
          </a:p>
          <a:p>
            <a:pPr algn="r"/>
            <a:r>
              <a:rPr lang="ru-RU" sz="2000" dirty="0">
                <a:latin typeface="DeepSeek-CJK-patch"/>
              </a:rPr>
              <a:t>Мамедов В.В.</a:t>
            </a:r>
          </a:p>
        </p:txBody>
      </p:sp>
    </p:spTree>
    <p:extLst>
      <p:ext uri="{BB962C8B-B14F-4D97-AF65-F5344CB8AC3E}">
        <p14:creationId xmlns:p14="http://schemas.microsoft.com/office/powerpoint/2010/main" val="212215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E85047D-07DB-48F5-3540-8D24668C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9" y="408580"/>
            <a:ext cx="9392178" cy="70304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DeepSeek-CJK-patch"/>
              </a:rPr>
              <a:t>Схема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5F2E10E-DD06-9755-1FD6-75ED98A48DAB}"/>
              </a:ext>
            </a:extLst>
          </p:cNvPr>
          <p:cNvGraphicFramePr>
            <a:graphicFrameLocks noGrp="1"/>
          </p:cNvGraphicFramePr>
          <p:nvPr/>
        </p:nvGraphicFramePr>
        <p:xfrm>
          <a:off x="342163" y="1107092"/>
          <a:ext cx="11533239" cy="542615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90935">
                  <a:extLst>
                    <a:ext uri="{9D8B030D-6E8A-4147-A177-3AD203B41FA5}">
                      <a16:colId xmlns:a16="http://schemas.microsoft.com/office/drawing/2014/main" val="1456984308"/>
                    </a:ext>
                  </a:extLst>
                </a:gridCol>
                <a:gridCol w="2326236">
                  <a:extLst>
                    <a:ext uri="{9D8B030D-6E8A-4147-A177-3AD203B41FA5}">
                      <a16:colId xmlns:a16="http://schemas.microsoft.com/office/drawing/2014/main" val="4114567649"/>
                    </a:ext>
                  </a:extLst>
                </a:gridCol>
                <a:gridCol w="1616423">
                  <a:extLst>
                    <a:ext uri="{9D8B030D-6E8A-4147-A177-3AD203B41FA5}">
                      <a16:colId xmlns:a16="http://schemas.microsoft.com/office/drawing/2014/main" val="2193662562"/>
                    </a:ext>
                  </a:extLst>
                </a:gridCol>
                <a:gridCol w="1296098">
                  <a:extLst>
                    <a:ext uri="{9D8B030D-6E8A-4147-A177-3AD203B41FA5}">
                      <a16:colId xmlns:a16="http://schemas.microsoft.com/office/drawing/2014/main" val="1979294023"/>
                    </a:ext>
                  </a:extLst>
                </a:gridCol>
                <a:gridCol w="1410434">
                  <a:extLst>
                    <a:ext uri="{9D8B030D-6E8A-4147-A177-3AD203B41FA5}">
                      <a16:colId xmlns:a16="http://schemas.microsoft.com/office/drawing/2014/main" val="2930286003"/>
                    </a:ext>
                  </a:extLst>
                </a:gridCol>
                <a:gridCol w="1536367">
                  <a:extLst>
                    <a:ext uri="{9D8B030D-6E8A-4147-A177-3AD203B41FA5}">
                      <a16:colId xmlns:a16="http://schemas.microsoft.com/office/drawing/2014/main" val="2537578525"/>
                    </a:ext>
                  </a:extLst>
                </a:gridCol>
                <a:gridCol w="1756746">
                  <a:extLst>
                    <a:ext uri="{9D8B030D-6E8A-4147-A177-3AD203B41FA5}">
                      <a16:colId xmlns:a16="http://schemas.microsoft.com/office/drawing/2014/main" val="45641397"/>
                    </a:ext>
                  </a:extLst>
                </a:gridCol>
              </a:tblGrid>
              <a:tr h="597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kern="100">
                          <a:effectLst/>
                          <a:latin typeface="DeepSeek-CJK-patch"/>
                        </a:rPr>
                        <a:t>Тип разметки</a:t>
                      </a:r>
                      <a:endParaRPr lang="ru-RU" sz="1600" b="1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kern="100">
                          <a:effectLst/>
                          <a:latin typeface="DeepSeek-CJK-patch"/>
                        </a:rPr>
                        <a:t>Модальность</a:t>
                      </a:r>
                      <a:endParaRPr lang="ru-RU" sz="1600" b="1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kern="100">
                          <a:effectLst/>
                          <a:latin typeface="DeepSeek-CJK-patch"/>
                        </a:rPr>
                        <a:t>Формат</a:t>
                      </a:r>
                      <a:endParaRPr lang="ru-RU" sz="1600" b="1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kern="100">
                          <a:effectLst/>
                          <a:latin typeface="DeepSeek-CJK-patch"/>
                        </a:rPr>
                        <a:t>Визуализация</a:t>
                      </a:r>
                      <a:endParaRPr lang="ru-RU" sz="1600" b="1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kern="100">
                          <a:effectLst/>
                          <a:latin typeface="DeepSeek-CJK-patch"/>
                        </a:rPr>
                        <a:t>ID (связующие сущности)</a:t>
                      </a:r>
                      <a:endParaRPr lang="ru-RU" sz="1600" b="1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600" b="1" kern="100" dirty="0">
                          <a:effectLst/>
                          <a:latin typeface="DeepSeek-CJK-patch"/>
                        </a:rPr>
                        <a:t>Источник</a:t>
                      </a:r>
                      <a:endParaRPr lang="ru-RU" sz="1600" b="1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681937"/>
                  </a:ext>
                </a:extLst>
              </a:tr>
              <a:tr h="7842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Аудио + текст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Транскрипции, таймкоды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Речевой сигнал + текстовая расшифровка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FLAC + TXT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Praat, Webanno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DeepSeek-CJK-patch"/>
                        </a:rPr>
                        <a:t>dictor_id, sent_id, token_id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D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 err="1">
                          <a:effectLst/>
                          <a:latin typeface="DeepSeek-CJK-patch"/>
                        </a:rPr>
                        <a:t>LibriSpeech</a:t>
                      </a:r>
                      <a:r>
                        <a:rPr lang="ru-RU" sz="1400" kern="100" dirty="0">
                          <a:effectLst/>
                          <a:latin typeface="DeepSeek-CJK-patch"/>
                        </a:rPr>
                        <a:t> (есть)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71461"/>
                  </a:ext>
                </a:extLst>
              </a:tr>
              <a:tr h="522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Жанровая разметка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Жанр произведения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Метаданные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CSV / JSON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Таблица / вручную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book_id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Добавляется вручную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6025"/>
                  </a:ext>
                </a:extLst>
              </a:tr>
              <a:tr h="5228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Морфология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Леммы, части речи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Текстовая расшифровка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CoNLL-U / TSV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Webanno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DeepSeek-CJK-patch"/>
                        </a:rPr>
                        <a:t>dictor_id, sent_id, token_id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Добавляется вручную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87"/>
                  </a:ext>
                </a:extLst>
              </a:tr>
              <a:tr h="6066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Семантика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Именованные сущности (NER)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Текстовая расшифровка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TSV / RDF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Webanno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DeepSeek-CJK-patch"/>
                        </a:rPr>
                        <a:t>dictor_id, sent_id, token_id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Добавляется вручную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3319"/>
                  </a:ext>
                </a:extLst>
              </a:tr>
              <a:tr h="777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Атмосферная лексика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Слова, передающие жанровую атмосферу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Текстовая расшифровка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TSV / JSON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Webanno / кастомная разметка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</a:rPr>
                        <a:t>sent_id, token_id</a:t>
                      </a:r>
                      <a:endParaRPr lang="ru-RU" sz="1400" kern="10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Добавляется вручную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561428"/>
                  </a:ext>
                </a:extLst>
              </a:tr>
              <a:tr h="7058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Эмоциональная разметка речи</a:t>
                      </a: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Настроение, эмоциональные состояния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Аудио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>
                          <a:effectLst/>
                          <a:latin typeface="DeepSeek-CJK-patch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CSV / JSON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DeepSeek-CJK-patch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ru-RU" sz="1400" kern="100">
                          <a:effectLst/>
                          <a:latin typeface="DeepSeek-CJK-patch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raat, ELAN, openSMILE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 err="1">
                          <a:effectLst/>
                          <a:latin typeface="DeepSeek-CJK-patch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dictor_id</a:t>
                      </a:r>
                      <a:r>
                        <a:rPr lang="ru-RU" sz="1400" kern="100" dirty="0">
                          <a:effectLst/>
                          <a:latin typeface="DeepSeek-CJK-patch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400" kern="100" dirty="0" err="1">
                          <a:effectLst/>
                          <a:latin typeface="DeepSeek-CJK-patch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sent_id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Добавляется вручную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757197"/>
                  </a:ext>
                </a:extLst>
              </a:tr>
              <a:tr h="908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Визуальный уровень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Иллюстрации (или обложки при отсутствии) </a:t>
                      </a:r>
                      <a:r>
                        <a:rPr lang="ru-RU" sz="1400" kern="100" dirty="0">
                          <a:effectLst/>
                          <a:latin typeface="DeepSeek-CJK-patch"/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ru-RU" sz="1400" kern="100" dirty="0">
                          <a:effectLst/>
                          <a:latin typeface="DeepSeek-CJK-patch"/>
                        </a:rPr>
                        <a:t> сцена, персонажи, стиль, атрибуты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Изображение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JPEG / PNG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CVAT, </a:t>
                      </a:r>
                      <a:r>
                        <a:rPr lang="ru-RU" sz="1400" kern="100" dirty="0" err="1">
                          <a:effectLst/>
                          <a:latin typeface="DeepSeek-CJK-patch"/>
                        </a:rPr>
                        <a:t>LabelStudio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 err="1">
                          <a:effectLst/>
                          <a:latin typeface="DeepSeek-CJK-patch"/>
                        </a:rPr>
                        <a:t>book_id</a:t>
                      </a:r>
                      <a:r>
                        <a:rPr lang="ru-RU" sz="1400" kern="100" dirty="0">
                          <a:effectLst/>
                          <a:latin typeface="DeepSeek-CJK-patch"/>
                        </a:rPr>
                        <a:t>, </a:t>
                      </a:r>
                      <a:r>
                        <a:rPr lang="ru-RU" sz="1400" kern="100" dirty="0" err="1">
                          <a:effectLst/>
                          <a:latin typeface="DeepSeek-CJK-patch"/>
                        </a:rPr>
                        <a:t>image_id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1400" kern="100" dirty="0">
                          <a:effectLst/>
                          <a:latin typeface="DeepSeek-CJK-patch"/>
                        </a:rPr>
                        <a:t>Собирается отдельно</a:t>
                      </a:r>
                      <a:endParaRPr lang="ru-RU" sz="1400" kern="100" dirty="0">
                        <a:effectLst/>
                        <a:latin typeface="DeepSeek-CJK-patch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332" marR="3733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867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06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A709D-0B70-09CA-5327-7CC88AD0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100" b="1" dirty="0">
                <a:latin typeface="DeepSeek-CJK-patch"/>
              </a:rPr>
              <a:t>Аудио + текст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3C3109-2090-E6B2-034D-867E1371737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09599" y="1656218"/>
            <a:ext cx="1113601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</a:pPr>
            <a:r>
              <a:rPr lang="ru-RU" sz="1800" b="1" dirty="0">
                <a:latin typeface="DeepSeek-CJK-patch"/>
              </a:rPr>
              <a:t>Уровень разметки:</a:t>
            </a:r>
            <a:r>
              <a:rPr lang="ru-RU" sz="1800" dirty="0">
                <a:latin typeface="DeepSeek-CJK-patch"/>
              </a:rPr>
              <a:t> аудио + текст (из </a:t>
            </a:r>
            <a:r>
              <a:rPr lang="ru-RU" sz="1800" dirty="0" err="1">
                <a:latin typeface="DeepSeek-CJK-patch"/>
              </a:rPr>
              <a:t>LibriSpeech</a:t>
            </a:r>
            <a:r>
              <a:rPr lang="ru-RU" sz="1800" dirty="0">
                <a:latin typeface="DeepSeek-CJK-patch"/>
              </a:rPr>
              <a:t>)</a:t>
            </a:r>
            <a:endParaRPr kumimoji="0" lang="ru-RU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Тип: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аудио записи, транскрипции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Модальность: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речь + текст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Формат: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FLAC + TXT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Инструменты: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Praat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Webanno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Требования:</a:t>
            </a:r>
            <a:endParaRPr lang="en-US" altLang="ru-RU" sz="1800" dirty="0"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Синхронизация аудио и текста</a:t>
            </a:r>
            <a:endParaRPr lang="en-US" altLang="ru-RU" sz="1800" dirty="0"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Привязка к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dictor_id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sent_id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token_id</a:t>
            </a:r>
            <a:endParaRPr lang="en-US" altLang="ru-RU" sz="1800" dirty="0"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Проверка точности транскрипции</a:t>
            </a: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800" dirty="0">
              <a:latin typeface="DeepSeek-CJK-patch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Согласованность: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каждый аудиофайл должен иметь точную синхронизацию с транскрипцией; одна фраза — один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sent_id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, токены не пересекаются между предложениями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15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95909-BFDE-FBB1-28A8-2094BC12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8CA080-8F3F-FE87-6DE5-9227178A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100" b="1" dirty="0">
                <a:latin typeface="DeepSeek-CJK-patch"/>
              </a:rPr>
              <a:t>Жанровая разметка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978321-8AF3-1645-43B9-3E2680E820F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09600" y="1685715"/>
            <a:ext cx="1119500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Уровень разметки: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</a:t>
            </a:r>
            <a:r>
              <a:rPr lang="ru-RU" altLang="ru-RU" sz="1800" dirty="0">
                <a:latin typeface="DeepSeek-CJK-patch"/>
              </a:rPr>
              <a:t>ж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анр произведения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Тип: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метаданные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Модальность: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</a:t>
            </a:r>
            <a:r>
              <a:rPr lang="ru-RU" altLang="ru-RU" sz="1800" dirty="0">
                <a:latin typeface="DeepSeek-CJK-patch"/>
              </a:rPr>
              <a:t>т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екст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Формат: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CSV / JSON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Инструменты: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таблица / вручную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Требования:</a:t>
            </a:r>
            <a:endParaRPr lang="en-US" altLang="ru-RU" sz="1800" dirty="0"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Чёткий жанровой классификатор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Возможность множественной метки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Привязка по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book_id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800" dirty="0">
              <a:latin typeface="DeepSeek-CJK-patch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Согласованность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: жанры назначаются только из утверждённого списка; допускается многожанровость, но при этом сохраняется единый формат представления (через список или множественные поля)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1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D3730-50D6-B403-D2A1-9F9280D9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B498C-901F-E23C-3926-6DF25091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100" b="1" dirty="0">
                <a:latin typeface="DeepSeek-CJK-patch"/>
              </a:rPr>
              <a:t>Морфология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DF41ECF-6C51-C3EB-9433-611056DD32C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09601" y="1709534"/>
            <a:ext cx="862289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Уровень разметки: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леммы, части речи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Тип: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морфология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Модальность: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Текст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Формат: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CoNLL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-U / TSV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Инструменты: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Webanno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Требования:</a:t>
            </a:r>
            <a:endParaRPr lang="en-US" altLang="ru-RU" sz="1800" dirty="0"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Лемматизация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и POS-теги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Привязка к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token_id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sent_id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epSeek-CJK-patch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altLang="ru-RU" sz="1800" dirty="0">
              <a:latin typeface="DeepSeek-CJK-patch"/>
            </a:endParaRPr>
          </a:p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Согласованность: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POS-теги и морфологические признаки выбираются по стандарту Universal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Dependencies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eepSeek-CJK-patch"/>
              </a:rPr>
              <a:t> (UD); аннотация проверяется на полноту и непротиворечивость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066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презентации_ИТМО</Template>
  <TotalTime>3547</TotalTime>
  <Words>2212</Words>
  <Application>Microsoft Office PowerPoint</Application>
  <PresentationFormat>Широкоэкранный</PresentationFormat>
  <Paragraphs>503</Paragraphs>
  <Slides>30</Slides>
  <Notes>2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9" baseType="lpstr">
      <vt:lpstr>ALS Gorizont Bold Expanded</vt:lpstr>
      <vt:lpstr>Arial</vt:lpstr>
      <vt:lpstr>Calibri</vt:lpstr>
      <vt:lpstr>Consolas</vt:lpstr>
      <vt:lpstr>Courier New</vt:lpstr>
      <vt:lpstr>DeepSeek-CJK-patch</vt:lpstr>
      <vt:lpstr>Golos Text</vt:lpstr>
      <vt:lpstr>Golos Text DemiBold</vt:lpstr>
      <vt:lpstr>Тема1</vt:lpstr>
      <vt:lpstr>Применение методов искусственного интеллекта для жанровой классификации литературы на основе мультимодальных данных.</vt:lpstr>
      <vt:lpstr>Цель</vt:lpstr>
      <vt:lpstr>Описание датасета</vt:lpstr>
      <vt:lpstr>Пример данных</vt:lpstr>
      <vt:lpstr>Уровни разметки и требования к ним в мультимодальном датасете для жанровой классификации литературы</vt:lpstr>
      <vt:lpstr>Схема</vt:lpstr>
      <vt:lpstr>Аудио + текст</vt:lpstr>
      <vt:lpstr>Жанровая разметка</vt:lpstr>
      <vt:lpstr>Морфология</vt:lpstr>
      <vt:lpstr>Семантика (NER)</vt:lpstr>
      <vt:lpstr>Атмосферная лексика</vt:lpstr>
      <vt:lpstr>Эмоциональная разметка речи</vt:lpstr>
      <vt:lpstr>Визуальный уровень</vt:lpstr>
      <vt:lpstr>Примеры разметок</vt:lpstr>
      <vt:lpstr>Пример разметки (текстовые данные)</vt:lpstr>
      <vt:lpstr>Категории для разметки текста</vt:lpstr>
      <vt:lpstr>Пример разметки (аудио)</vt:lpstr>
      <vt:lpstr>Категории для разметки аудио</vt:lpstr>
      <vt:lpstr>Пример разметки (изображения)</vt:lpstr>
      <vt:lpstr>Размеченные данные</vt:lpstr>
      <vt:lpstr>Общая таблица</vt:lpstr>
      <vt:lpstr>Текстовые данные</vt:lpstr>
      <vt:lpstr>Аудио данные</vt:lpstr>
      <vt:lpstr>Визуальные данные</vt:lpstr>
      <vt:lpstr>Граф знаний</vt:lpstr>
      <vt:lpstr>Граф предметной области</vt:lpstr>
      <vt:lpstr>Построенный граф (для 1 книги)</vt:lpstr>
      <vt:lpstr>Запрос (озвученные книги диктором)</vt:lpstr>
      <vt:lpstr>Запрос (озвученные тексты для книги)</vt:lpstr>
      <vt:lpstr>Запрос (озвученные тексты для книги)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Дарья Васильева</dc:creator>
  <cp:lastModifiedBy>Дарья Васильева</cp:lastModifiedBy>
  <cp:revision>79</cp:revision>
  <dcterms:created xsi:type="dcterms:W3CDTF">2025-05-25T15:31:03Z</dcterms:created>
  <dcterms:modified xsi:type="dcterms:W3CDTF">2025-06-20T15:20:24Z</dcterms:modified>
</cp:coreProperties>
</file>